
<file path=[Content_Types].xml><?xml version="1.0" encoding="utf-8"?>
<Types xmlns="http://schemas.openxmlformats.org/package/2006/content-types">
  <Default Extension="xml" ContentType="application/xml"/>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38.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2.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slideLayouts/slideLayout28.xml" ContentType="application/vnd.openxmlformats-officedocument.presentationml.slideLayout+xml"/>
  <Override PartName="/ppt/notesSlides/notesSlide6.xml" ContentType="application/vnd.openxmlformats-officedocument.presentationml.notesSlide+xml"/>
  <Override PartName="/ppt/slideLayouts/slideLayout26.xml" ContentType="application/vnd.openxmlformats-officedocument.presentationml.slideLayout+xml"/>
  <Override PartName="/ppt/slideLayouts/slideLayout11.xml" ContentType="application/vnd.openxmlformats-officedocument.presentationml.slideLayout+xml"/>
  <Override PartName="/ppt/notesSlides/notesSlide11.xml" ContentType="application/vnd.openxmlformats-officedocument.presentationml.notesSlide+xml"/>
  <Override PartName="/ppt/slideLayouts/slideLayout23.xml" ContentType="application/vnd.openxmlformats-officedocument.presentationml.slideLayout+xml"/>
  <Override PartName="/ppt/slides/slide2.xml" ContentType="application/vnd.openxmlformats-officedocument.presentationml.slide+xml"/>
  <Override PartName="/ppt/slideLayouts/slideLayout22.xml" ContentType="application/vnd.openxmlformats-officedocument.presentationml.slideLayout+xml"/>
  <Override PartName="/ppt/slideMasters/slideMaster2.xml" ContentType="application/vnd.openxmlformats-officedocument.presentationml.slideMaster+xml"/>
  <Override PartName="/ppt/slideLayouts/slideLayout20.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18.xml" ContentType="application/vnd.openxmlformats-officedocument.presentationml.slideLayout+xml"/>
  <Override PartName="/ppt/notesSlides/notesSlide25.xml" ContentType="application/vnd.openxmlformats-officedocument.presentationml.notesSlide+xml"/>
  <Override PartName="/ppt/notesSlides/notesSlide23.xml" ContentType="application/vnd.openxmlformats-officedocument.presentationml.notesSlide+xml"/>
  <Override PartName="/ppt/theme/theme4.xml" ContentType="application/vnd.openxmlformats-officedocument.theme+xml"/>
  <Override PartName="/ppt/slides/slide32.xml" ContentType="application/vnd.openxmlformats-officedocument.presentationml.slide+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notesSlides/notesSlide22.xml" ContentType="application/vnd.openxmlformats-officedocument.presentationml.notesSlide+xml"/>
  <Override PartName="/ppt/slideMasters/slideMaster3.xml" ContentType="application/vnd.openxmlformats-officedocument.presentationml.slideMaster+xml"/>
  <Override PartName="/ppt/theme/theme1.xml" ContentType="application/vnd.openxmlformats-officedocument.theme+xml"/>
  <Override PartName="/ppt/slides/slide30.xml" ContentType="application/vnd.openxmlformats-officedocument.presentationml.slide+xml"/>
  <Override PartName="/ppt/theme/theme2.xml" ContentType="application/vnd.openxmlformats-officedocument.theme+xml"/>
  <Override PartName="/ppt/notesSlides/notesSlide15.xml" ContentType="application/vnd.openxmlformats-officedocument.presentationml.notesSlide+xml"/>
  <Override PartName="/ppt/slides/slide13.xml" ContentType="application/vnd.openxmlformats-officedocument.presentationml.slide+xml"/>
  <Override PartName="/ppt/presentation.xml" ContentType="application/vnd.openxmlformats-officedocument.presentationml.presentation.main+xml"/>
  <Override PartName="/ppt/notesSlides/notesSlide37.xml" ContentType="application/vnd.openxmlformats-officedocument.presentationml.notesSlide+xml"/>
  <Override PartName="/ppt/notesSlides/notesSlide7.xml" ContentType="application/vnd.openxmlformats-officedocument.presentationml.notesSlide+xml"/>
  <Override PartName="/ppt/viewProps.xml" ContentType="application/vnd.openxmlformats-officedocument.presentationml.viewProps+xml"/>
  <Override PartName="/ppt/slideLayouts/slideLayout3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notesSlides/notesSlide4.xml" ContentType="application/vnd.openxmlformats-officedocument.presentationml.notesSlide+xml"/>
  <Override PartName="/ppt/notesSlides/notesSlide31.xml" ContentType="application/vnd.openxmlformats-officedocument.presentationml.notesSlide+xml"/>
  <Override PartName="/ppt/slideLayouts/slideLayout17.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6.xml" ContentType="application/vnd.openxmlformats-officedocument.presentationml.slide+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notesSlides/notesSlide21.xml" ContentType="application/vnd.openxmlformats-officedocument.presentationml.notesSlide+xml"/>
  <Override PartName="/ppt/slideLayouts/slideLayout13.xml" ContentType="application/vnd.openxmlformats-officedocument.presentationml.slideLayout+xml"/>
  <Override PartName="/docProps/core.xml" ContentType="application/vnd.openxmlformats-package.core-properties+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notesSlides/notesSlide28.xml" ContentType="application/vnd.openxmlformats-officedocument.presentationml.notesSlide+xml"/>
  <Override PartName="/ppt/slideLayouts/slideLayout7.xml" ContentType="application/vnd.openxmlformats-officedocument.presentationml.slideLayout+xml"/>
  <Override PartName="/ppt/slides/slide15.xml" ContentType="application/vnd.openxmlformats-officedocument.presentationml.slide+xml"/>
  <Override PartName="/ppt/slideLayouts/slideLayout31.xml" ContentType="application/vnd.openxmlformats-officedocument.presentationml.slideLayout+xml"/>
  <Override PartName="/ppt/slides/slide29.xml" ContentType="application/vnd.openxmlformats-officedocument.presentationml.slide+xml"/>
  <Override PartName="/ppt/slideLayouts/slideLayout33.xml" ContentType="application/vnd.openxmlformats-officedocument.presentationml.slideLayout+xml"/>
  <Override PartName="/ppt/slides/slide3.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notesSlides/notesSlide12.xml" ContentType="application/vnd.openxmlformats-officedocument.presentationml.notesSlide+xml"/>
  <Override PartName="/ppt/slideLayouts/slideLayout12.xml" ContentType="application/vnd.openxmlformats-officedocument.presentationml.slideLayout+xml"/>
  <Override PartName="/ppt/slides/slide11.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Masters/slideMaster1.xml" ContentType="application/vnd.openxmlformats-officedocument.presentationml.slideMaster+xml"/>
  <Override PartName="/ppt/slides/slide1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32.xml" ContentType="application/vnd.openxmlformats-officedocument.presentationml.slideLayout+xml"/>
  <Override PartName="/ppt/slides/slide18.xml" ContentType="application/vnd.openxmlformats-officedocument.presentationml.slide+xml"/>
  <Override PartName="/ppt/slides/slide27.xml" ContentType="application/vnd.openxmlformats-officedocument.presentationml.slide+xml"/>
  <Override PartName="/ppt/slides/slide4.xml" ContentType="application/vnd.openxmlformats-officedocument.presentationml.slide+xml"/>
  <Override PartName="/ppt/slideLayouts/slideLayout16.xml" ContentType="application/vnd.openxmlformats-officedocument.presentationml.slideLayout+xml"/>
  <Override PartName="/ppt/slides/slide19.xml" ContentType="application/vnd.openxmlformats-officedocument.presentationml.slide+xml"/>
  <Override PartName="/ppt/notesSlides/notesSlide30.xml" ContentType="application/vnd.openxmlformats-officedocument.presentationml.notesSlide+xml"/>
  <Override PartName="/ppt/slides/slide22.xml" ContentType="application/vnd.openxmlformats-officedocument.presentationml.slide+xml"/>
  <Override PartName="/ppt/slides/slide20.xml" ContentType="application/vnd.openxmlformats-officedocument.presentationml.slide+xml"/>
  <Override PartName="/ppt/slides/slide28.xml" ContentType="application/vnd.openxmlformats-officedocument.presentationml.slide+xml"/>
  <Override PartName="/ppt/notesSlides/notesSlide27.xml" ContentType="application/vnd.openxmlformats-officedocument.presentationml.notesSlide+xml"/>
  <Override PartName="/ppt/presProps.xml" ContentType="application/vnd.openxmlformats-officedocument.presentationml.presProps+xml"/>
  <Override PartName="/ppt/slides/slide21.xml" ContentType="application/vnd.openxmlformats-officedocument.presentationml.slide+xml"/>
  <Override PartName="/ppt/slideLayouts/slideLayout25.xml" ContentType="application/vnd.openxmlformats-officedocument.presentationml.slideLayout+xml"/>
  <Override PartName="/ppt/notesSlides/notesSlide10.xml" ContentType="application/vnd.openxmlformats-officedocument.presentationml.notesSlide+xml"/>
  <Override PartName="/ppt/slideLayouts/slideLayout24.xml" ContentType="application/vnd.openxmlformats-officedocument.presentationml.slideLayout+xml"/>
  <Override PartName="/ppt/slides/slide23.xml" ContentType="application/vnd.openxmlformats-officedocument.presentationml.slide+xml"/>
  <Override PartName="/ppt/slides/slide24.xml" ContentType="application/vnd.openxmlformats-officedocument.presentationml.slide+xml"/>
  <Override PartName="/ppt/slides/slide1.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notesSlides/notesSlide2.xml" ContentType="application/vnd.openxmlformats-officedocument.presentationml.notesSlide+xml"/>
  <Override PartName="/ppt/notesSlides/notesSlide9.xml" ContentType="application/vnd.openxmlformats-officedocument.presentationml.notes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howSpecialPlsOnTitleSld="0" strictFirstAndLastChars="0">
  <p:sldMasterIdLst>
    <p:sldMasterId id="2147483648" r:id="rId1"/>
    <p:sldMasterId id="2147483660" r:id="rId2"/>
    <p:sldMasterId id="2147483673" r:id="rId3"/>
  </p:sldMasterIdLst>
  <p:notesMasterIdLst>
    <p:notesMasterId r:id="rId4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3032CF4D-9CC3-4E76-84FB-A22FDB52ACE8}">
  <a:tblStyle styleId="{1C5704FA-A811-4A1C-9657-6644494C68E1}" styleName="Table_1">
    <a:wholeTbl>
      <a:tcTxStyle>
        <a:schemeClr val="dk1"/>
      </a:tcTxStyle>
      <a:tcStyle>
        <a:tcBdr>
          <a:left>
            <a:ln w="12700">
              <a:solidFill>
                <a:schemeClr val="accent1"/>
              </a:solidFill>
            </a:ln>
          </a:left>
          <a:right>
            <a:ln w="12700">
              <a:solidFill>
                <a:schemeClr val="accent1"/>
              </a:solidFill>
            </a:ln>
          </a:right>
          <a:top>
            <a:ln w="12700">
              <a:solidFill>
                <a:schemeClr val="accent1"/>
              </a:solidFill>
            </a:ln>
          </a:top>
          <a:bottom>
            <a:ln w="12700">
              <a:solidFill>
                <a:schemeClr val="accent1"/>
              </a:solidFill>
            </a:ln>
          </a:bottom>
          <a:insideH>
            <a:ln w="12700">
              <a:solidFill>
                <a:schemeClr val="accent1"/>
              </a:solidFill>
            </a:ln>
          </a:insideH>
          <a:insideV>
            <a:ln w="12700">
              <a:solidFill>
                <a:schemeClr val="accent1"/>
              </a:solidFill>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fill>
          <a:solidFill>
            <a:srgbClr val="CDD4EA"/>
          </a:solidFill>
        </a:fill>
      </a:tcStyle>
    </a:band2V>
    <a:lastCol>
      <a:tcStyle>
        <a:tcBdr/>
      </a:tcStyle>
    </a:lastCol>
    <a:firstCol>
      <a:tcStyle>
        <a:tcBdr/>
      </a:tcStyle>
    </a:firstCol>
    <a:lastRow>
      <a:tcStyle>
        <a:tcBdr>
          <a:top>
            <a:ln w="25400">
              <a:solidFill>
                <a:schemeClr val="accent1"/>
              </a:solidFill>
            </a:ln>
          </a:top>
        </a:tcBdr>
        <a:fill>
          <a:solidFill>
            <a:srgbClr val="E8EBF5"/>
          </a:solidFill>
        </a:fill>
      </a:tcStyle>
    </a:lastRow>
    <a:seCell>
      <a:tcStyle>
        <a:tcBdr/>
      </a:tcStyle>
    </a:seCell>
    <a:swCell>
      <a:tcStyle>
        <a:tcBdr/>
      </a:tcStyle>
    </a:swCell>
    <a:firstRow>
      <a:tcStyle>
        <a:tcBdr/>
        <a:fill>
          <a:solidFill>
            <a:srgbClr val="E8EBF5"/>
          </a:solidFill>
        </a:fill>
      </a:tcStyle>
    </a:firstRow>
    <a:neCell>
      <a:tcStyle>
        <a:tcBdr/>
      </a:tcStyle>
    </a:neCell>
    <a:nwCell>
      <a:tcStyle>
        <a:tcBdr/>
      </a:tcStyle>
    </a:nwCell>
  </a:tblStyle>
  <a:tblStyle styleId="{3032CF4D-9CC3-4E76-84FB-A22FDB52ACE8}" styleName="Table_0">
    <a:wholeTbl>
      <a:tcTxStyle>
        <a:srgbClr val="000000"/>
      </a:tcTxStyle>
      <a:tcStyle>
        <a:tcBdr>
          <a:left>
            <a:ln w="9525">
              <a:solidFill>
                <a:srgbClr val="9E9E9E"/>
              </a:solidFill>
            </a:ln>
          </a:left>
          <a:right>
            <a:ln w="9525">
              <a:solidFill>
                <a:srgbClr val="9E9E9E"/>
              </a:solidFill>
            </a:ln>
          </a:right>
          <a:top>
            <a:ln w="9525">
              <a:solidFill>
                <a:srgbClr val="9E9E9E"/>
              </a:solidFill>
            </a:ln>
          </a:top>
          <a:bottom>
            <a:ln w="9525">
              <a:solidFill>
                <a:srgbClr val="9E9E9E"/>
              </a:solidFill>
            </a:ln>
          </a:bottom>
          <a:insideH>
            <a:ln w="9525">
              <a:solidFill>
                <a:srgbClr val="9E9E9E"/>
              </a:solidFill>
            </a:ln>
          </a:insideH>
          <a:insideV>
            <a:ln w="9525">
              <a:solidFill>
                <a:srgbClr val="9E9E9E"/>
              </a:solidFill>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EDD8A555-CDD4-4B66-9EB3-802C7214889D}" styleName="Table_2">
    <a:wholeTbl>
      <a:tcTxStyle>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fill>
          <a:solidFill>
            <a:srgbClr val="CDD4EA"/>
          </a:solidFill>
        </a:fill>
      </a:tcStyle>
    </a:band2V>
    <a:lastCol>
      <a:tcTxStyle i="off" b="on">
        <a:schemeClr val="lt1"/>
      </a:tcTxStyle>
      <a:tcStyle>
        <a:tcBdr/>
        <a:fill>
          <a:solidFill>
            <a:schemeClr val="accent1"/>
          </a:solidFill>
        </a:fill>
      </a:tcStyle>
    </a:lastCol>
    <a:firstCol>
      <a:tcTxStyle i="off" b="on">
        <a:schemeClr val="lt1"/>
      </a:tcTxStyle>
      <a:tcStyle>
        <a:tcBdr/>
        <a:fill>
          <a:solidFill>
            <a:schemeClr val="accent1"/>
          </a:solidFill>
        </a:fill>
      </a:tcStyle>
    </a:firstCol>
    <a:lastRow>
      <a:tcTxStyle i="off" b="on">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i="off" b="on">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3" d="100"/>
          <a:sy n="103" d="100"/>
        </p:scale>
        <p:origin x="874" y="58"/>
      </p:cViewPr>
      <p:guideLst>
        <p:guide pos="1620" orient="horz"/>
        <p:guide pos="576"/>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theme" Target="theme/theme1.xml"/><Relationship Id="rId5" Type="http://schemas.openxmlformats.org/officeDocument/2006/relationships/theme" Target="theme/theme2.xml"/><Relationship Id="rId6" Type="http://schemas.openxmlformats.org/officeDocument/2006/relationships/theme" Target="theme/theme3.xml"/><Relationship Id="rId7" Type="http://schemas.openxmlformats.org/officeDocument/2006/relationships/theme" Target="theme/theme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notesMaster" Target="notesMasters/notesMaster1.xml"/><Relationship Id="rId47" Type="http://schemas.openxmlformats.org/officeDocument/2006/relationships/presProps" Target="presProps.xml" /><Relationship Id="rId48" Type="http://schemas.openxmlformats.org/officeDocument/2006/relationships/tableStyles" Target="tableStyles.xml" /><Relationship Id="rId49"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17935130" name="Google Shape;3;n"/>
          <p:cNvSpPr>
            <a:spLocks noChangeAspect="1" noGrp="1" noRot="1"/>
          </p:cNvSpPr>
          <p:nvPr>
            <p:ph type="sldImg" idx="2"/>
          </p:nvPr>
        </p:nvSpPr>
        <p:spPr bwMode="auto">
          <a:xfrm>
            <a:off x="381300" y="685800"/>
            <a:ext cx="6096075"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4528282" name="Google Shape;4;n"/>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3781280" name="Google Shape;205;g3557dca273f_5_75: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9851980" name="Google Shape;206;g3557dca273f_5_75: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485924366" name="Google Shape;207;g3557dca273f_5_75: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81007205" name="Google Shape;454;g3876ff789ef_0_862: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618392" name="Google Shape;455;g3876ff789ef_0_862: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57364794" name="Google Shape;461;g3559fd869a1_0_310: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658902" name="Google Shape;462;g3559fd869a1_0_310: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41654953" name="Google Shape;471;g3876ff789ef_0_263: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0431" name="Google Shape;472;g3876ff789ef_0_263: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922229071" name="Google Shape;479;g38e34dc6901_7_8: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7593736" name="Google Shape;480;g38e34dc6901_7_8: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85659531" name="Google Shape;488;g3876ff789ef_0_287: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7036368" name="Google Shape;489;g3876ff789ef_0_287: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65425240" name="Google Shape;496;g3876ff789ef_0_307: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5449786" name="Google Shape;497;g3876ff789ef_0_307: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549604032" name="Google Shape;504;g3876ff789ef_0_298: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028756" name="Google Shape;505;g3876ff789ef_0_298: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55923944" name="Google Shape;512;g3876ff789ef_0_315: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1504669" name="Google Shape;513;g3876ff789ef_0_315: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11349423" name="Google Shape;539;g3876ff789ef_0_1061: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1972089" name="Google Shape;540;g3876ff789ef_0_1061: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97252967" name="Google Shape;547;g3876ff789ef_0_344: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560778" name="Google Shape;548;g3876ff789ef_0_344: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95758594" name="Google Shape;218;g3557dca273f_5_88: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8286820" name="Google Shape;219;g3557dca273f_5_88: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defRPr/>
            </a:pPr>
            <a:endParaRPr/>
          </a:p>
        </p:txBody>
      </p:sp>
      <p:sp>
        <p:nvSpPr>
          <p:cNvPr id="1423365070" name="Google Shape;220;g3557dca273f_5_88: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defRPr/>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63872164" name="Google Shape;611;g3876ff789ef_0_1384: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822692" name="Google Shape;612;g3876ff789ef_0_1384: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09136813" name="Google Shape;619;g3876ff789ef_0_1271: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1318365" name="Google Shape;620;g3876ff789ef_0_1271: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32593733" name="Google Shape;663;g3876ff789ef_0_1392: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444472" name="Google Shape;664;g3876ff789ef_0_1392: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88259625" name="Google Shape;698;g3876ff789ef_0_39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7219922" name="Google Shape;699;g3876ff789ef_0_391: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70826221" name="Google Shape;735;g3876ff789ef_0_382:notes"/>
          <p:cNvSpPr>
            <a:spLocks noChangeAspect="1" noGrp="1" noRot="1"/>
          </p:cNvSpPr>
          <p:nvPr>
            <p:ph type="sldImg" idx="2"/>
          </p:nvPr>
        </p:nvSpPr>
        <p:spPr bwMode="auto">
          <a:xfrm>
            <a:off x="381299" y="685800"/>
            <a:ext cx="6095999"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1085443" name="Google Shape;736;g3876ff789ef_0_382: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4" tIns="91424" rIns="91424" bIns="91424"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98280177" name="Google Shape;735;g3876ff789ef_0_382:notes"/>
          <p:cNvSpPr>
            <a:spLocks noChangeAspect="1" noGrp="1" noRot="1"/>
          </p:cNvSpPr>
          <p:nvPr>
            <p:ph type="sldImg" idx="2"/>
          </p:nvPr>
        </p:nvSpPr>
        <p:spPr bwMode="auto">
          <a:xfrm>
            <a:off x="381299" y="685800"/>
            <a:ext cx="6095999"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5810812" name="Google Shape;736;g3876ff789ef_0_382: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4" tIns="91424" rIns="91424" bIns="91424"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99709572" name="Google Shape;745;g3876ff789ef_0_1024: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210502" name="Google Shape;746;g3876ff789ef_0_1024: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095599296" name="Google Shape;745;g3876ff789ef_0_1024:notes"/>
          <p:cNvSpPr>
            <a:spLocks noChangeAspect="1" noGrp="1" noRot="1"/>
          </p:cNvSpPr>
          <p:nvPr>
            <p:ph type="sldImg" idx="2"/>
          </p:nvPr>
        </p:nvSpPr>
        <p:spPr bwMode="auto">
          <a:xfrm>
            <a:off x="381299" y="685800"/>
            <a:ext cx="6095999"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3266187" name="Google Shape;746;g3876ff789ef_0_1024: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4" tIns="91424" rIns="91424" bIns="91424"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91187503" name="Google Shape;745;g3876ff789ef_0_1024:notes"/>
          <p:cNvSpPr>
            <a:spLocks noChangeAspect="1" noGrp="1" noRot="1"/>
          </p:cNvSpPr>
          <p:nvPr>
            <p:ph type="sldImg" idx="2"/>
          </p:nvPr>
        </p:nvSpPr>
        <p:spPr bwMode="auto">
          <a:xfrm>
            <a:off x="381299" y="685800"/>
            <a:ext cx="6095999"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4345734" name="Google Shape;746;g3876ff789ef_0_1024: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4" tIns="91424" rIns="91424" bIns="91424"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59077721" name="Google Shape;775;g3559fd869a1_0_12: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7502736" name="Google Shape;776;g3559fd869a1_0_12: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02913123" name="Google Shape;269;g355cdbec45d_0_0: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1696607" name="Google Shape;270;g355cdbec45d_0_0: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820733547" name="Google Shape;783;g3559fd869a1_0_581: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5831552" name="Google Shape;784;g3559fd869a1_0_581: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75985300" name="Google Shape;818;g38d1c5aefb9_0_0: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8650970" name="Google Shape;819;g38d1c5aefb9_0_0: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41896896" name="Google Shape;853;g3559fd869a1_0_501:notes"/>
          <p:cNvSpPr txBox="1">
            <a:spLocks noGrp="1"/>
          </p:cNvSpPr>
          <p:nvPr>
            <p:ph type="body" idx="1"/>
          </p:nvPr>
        </p:nvSpPr>
        <p:spPr bwMode="auto">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235401100" name="Google Shape;854;g3559fd869a1_0_501: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485657184" name="Google Shape;860;g3559fd869a1_0_342:notes"/>
          <p:cNvSpPr txBox="1">
            <a:spLocks noGrp="1"/>
          </p:cNvSpPr>
          <p:nvPr>
            <p:ph type="body" idx="1"/>
          </p:nvPr>
        </p:nvSpPr>
        <p:spPr bwMode="auto">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755530070" name="Google Shape;861;g3559fd869a1_0_342: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15712201" name="Google Shape;867;g3559fd869a1_0_422:notes"/>
          <p:cNvSpPr txBox="1">
            <a:spLocks noGrp="1"/>
          </p:cNvSpPr>
          <p:nvPr>
            <p:ph type="body" idx="1"/>
          </p:nvPr>
        </p:nvSpPr>
        <p:spPr bwMode="auto">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847186976" name="Google Shape;868;g3559fd869a1_0_422: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81615263" name="Google Shape;873;g3876ff789ef_0_1104:notes"/>
          <p:cNvSpPr txBox="1">
            <a:spLocks noGrp="1"/>
          </p:cNvSpPr>
          <p:nvPr>
            <p:ph type="body" idx="1"/>
          </p:nvPr>
        </p:nvSpPr>
        <p:spPr bwMode="auto">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224507591" name="Google Shape;874;g3876ff789ef_0_110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999621701" name="Google Shape;879;g3876ff789ef_0_1109:notes"/>
          <p:cNvSpPr txBox="1">
            <a:spLocks noGrp="1"/>
          </p:cNvSpPr>
          <p:nvPr>
            <p:ph type="body" idx="1"/>
          </p:nvPr>
        </p:nvSpPr>
        <p:spPr bwMode="auto">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2064504461" name="Google Shape;880;g3876ff789ef_0_1109: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470551986" name="Google Shape;885;g3876ff789ef_0_1114:notes"/>
          <p:cNvSpPr txBox="1">
            <a:spLocks noGrp="1"/>
          </p:cNvSpPr>
          <p:nvPr>
            <p:ph type="body" idx="1"/>
          </p:nvPr>
        </p:nvSpPr>
        <p:spPr bwMode="auto">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defRPr/>
            </a:pPr>
            <a:endParaRPr/>
          </a:p>
        </p:txBody>
      </p:sp>
      <p:sp>
        <p:nvSpPr>
          <p:cNvPr id="1630645078" name="Google Shape;886;g3876ff789ef_0_1114:notes"/>
          <p:cNvSpPr>
            <a:spLocks noChangeAspect="1" noGrp="1" noRot="1"/>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855837840" name="Google Shape;891;g3876ff789ef_0_1088: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752639" name="Google Shape;892;g3876ff789ef_0_1088: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87550364" name="Google Shape;329;g3876ff789ef_0_60: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332306" name="Google Shape;330;g3876ff789ef_0_60: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96845576" name="Google Shape;367;g3876ff789ef_0_127: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4937989" name="Google Shape;368;g3876ff789ef_0_127: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303575527" name="Google Shape;380;g3876ff789ef_0_181: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5986043" name="Google Shape;381;g3876ff789ef_0_181: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3492292" name="Google Shape;402;g3876ff789ef_0_247: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7402078" name="Google Shape;403;g3876ff789ef_0_247: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292051553" name="Google Shape;424;g3876ff789ef_0_808:notes"/>
          <p:cNvSpPr>
            <a:spLocks noChangeAspect="1" noGrp="1" noRot="1"/>
          </p:cNvSpPr>
          <p:nvPr>
            <p:ph type="sldImg" idx="2"/>
          </p:nvPr>
        </p:nvSpPr>
        <p:spPr bwMode="auto">
          <a:xfrm>
            <a:off x="3810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580499" name="Google Shape;425;g3876ff789ef_0_808: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822264932" name="Google Shape;430;g3876ff789ef_0_832:notes"/>
          <p:cNvSpPr>
            <a:spLocks noChangeAspect="1" noGrp="1" noRot="1"/>
          </p:cNvSpPr>
          <p:nvPr>
            <p:ph type="sldImg" idx="2"/>
          </p:nvPr>
        </p:nvSpPr>
        <p:spPr bwMode="auto">
          <a:xfrm>
            <a:off x="381300" y="685800"/>
            <a:ext cx="6096000" cy="34290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173712" name="Google Shape;431;g3876ff789ef_0_832:notes"/>
          <p:cNvSpPr txBox="1">
            <a:spLocks noGrp="1"/>
          </p:cNvSpPr>
          <p:nvPr>
            <p:ph type="body" idx="1"/>
          </p:nvPr>
        </p:nvSpPr>
        <p:spPr bwMode="auto">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defRPr/>
            </a:pPr>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1" type="title" userDrawn="1">
  <p:cSld name="TITLE">
    <p:spTree>
      <p:nvGrpSpPr>
        <p:cNvPr id="1" name=""/>
        <p:cNvGrpSpPr/>
        <p:nvPr/>
      </p:nvGrpSpPr>
      <p:grpSpPr bwMode="auto">
        <a:xfrm>
          <a:off x="0" y="0"/>
          <a:ext cx="0" cy="0"/>
          <a:chOff x="0" y="0"/>
          <a:chExt cx="0" cy="0"/>
        </a:xfrm>
      </p:grpSpPr>
      <p:sp>
        <p:nvSpPr>
          <p:cNvPr id="1313295894" name="Google Shape;10;p2"/>
          <p:cNvSpPr txBox="1">
            <a:spLocks noGrp="1"/>
          </p:cNvSpPr>
          <p:nvPr>
            <p:ph type="ctrTitle"/>
          </p:nvPr>
        </p:nvSpPr>
        <p:spPr bwMode="auto">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a:defRPr/>
            </a:pPr>
            <a:endParaRPr/>
          </a:p>
        </p:txBody>
      </p:sp>
      <p:sp>
        <p:nvSpPr>
          <p:cNvPr id="858188585" name="Google Shape;11;p2"/>
          <p:cNvSpPr txBox="1">
            <a:spLocks noGrp="1"/>
          </p:cNvSpPr>
          <p:nvPr>
            <p:ph type="subTitle" idx="1"/>
          </p:nvPr>
        </p:nvSpPr>
        <p:spPr bwMode="auto">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a:defRPr/>
            </a:pPr>
            <a:endParaRPr/>
          </a:p>
        </p:txBody>
      </p:sp>
      <p:sp>
        <p:nvSpPr>
          <p:cNvPr id="1993433867" name="Google Shape;12;p2"/>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ig number" preserve="0" showMasterPhAnim="0" showMasterSp="1" userDrawn="1">
  <p:cSld name="BIG_NUMBER">
    <p:spTree>
      <p:nvGrpSpPr>
        <p:cNvPr id="1" name=""/>
        <p:cNvGrpSpPr/>
        <p:nvPr/>
      </p:nvGrpSpPr>
      <p:grpSpPr bwMode="auto">
        <a:xfrm>
          <a:off x="0" y="0"/>
          <a:ext cx="0" cy="0"/>
          <a:chOff x="0" y="0"/>
          <a:chExt cx="0" cy="0"/>
        </a:xfrm>
      </p:grpSpPr>
      <p:sp>
        <p:nvSpPr>
          <p:cNvPr id="556358457" name="Google Shape;45;p11"/>
          <p:cNvSpPr txBox="1">
            <a:spLocks noGrp="1"/>
          </p:cNvSpPr>
          <p:nvPr>
            <p:ph type="title" hasCustomPrompt="1"/>
          </p:nvPr>
        </p:nvSpPr>
        <p:spPr bwMode="auto">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pPr>
              <a:defRPr/>
            </a:pPr>
            <a:r>
              <a:rPr/>
              <a:t>xx%</a:t>
            </a:r>
            <a:endParaRPr/>
          </a:p>
        </p:txBody>
      </p:sp>
      <p:sp>
        <p:nvSpPr>
          <p:cNvPr id="1905120128" name="Google Shape;46;p11"/>
          <p:cNvSpPr txBox="1">
            <a:spLocks noGrp="1"/>
          </p:cNvSpPr>
          <p:nvPr>
            <p:ph type="body" idx="1"/>
          </p:nvPr>
        </p:nvSpPr>
        <p:spPr bwMode="auto">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a:defRPr/>
            </a:pPr>
            <a:endParaRPr/>
          </a:p>
        </p:txBody>
      </p:sp>
      <p:sp>
        <p:nvSpPr>
          <p:cNvPr id="1787424022" name="Google Shape;47;p11"/>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type="blank" userDrawn="1">
  <p:cSld name="BLANK">
    <p:spTree>
      <p:nvGrpSpPr>
        <p:cNvPr id="1" name=""/>
        <p:cNvGrpSpPr/>
        <p:nvPr/>
      </p:nvGrpSpPr>
      <p:grpSpPr bwMode="auto">
        <a:xfrm>
          <a:off x="0" y="0"/>
          <a:ext cx="0" cy="0"/>
          <a:chOff x="0" y="0"/>
          <a:chExt cx="0" cy="0"/>
        </a:xfrm>
      </p:grpSpPr>
      <p:sp>
        <p:nvSpPr>
          <p:cNvPr id="1523134858" name="Google Shape;49;p12"/>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1" type="title" userDrawn="1">
  <p:cSld name="TITLE">
    <p:spTree>
      <p:nvGrpSpPr>
        <p:cNvPr id="1" name=""/>
        <p:cNvGrpSpPr/>
        <p:nvPr/>
      </p:nvGrpSpPr>
      <p:grpSpPr bwMode="auto">
        <a:xfrm>
          <a:off x="0" y="0"/>
          <a:ext cx="0" cy="0"/>
          <a:chOff x="0" y="0"/>
          <a:chExt cx="0" cy="0"/>
        </a:xfrm>
      </p:grpSpPr>
      <p:sp>
        <p:nvSpPr>
          <p:cNvPr id="1871134519" name="Google Shape;57;p14"/>
          <p:cNvSpPr txBox="1">
            <a:spLocks noGrp="1"/>
          </p:cNvSpPr>
          <p:nvPr>
            <p:ph type="ctrTitle"/>
          </p:nvPr>
        </p:nvSpPr>
        <p:spPr bwMode="auto">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563304884" name="Google Shape;58;p14"/>
          <p:cNvSpPr txBox="1">
            <a:spLocks noGrp="1"/>
          </p:cNvSpPr>
          <p:nvPr>
            <p:ph type="subTitle" idx="1"/>
          </p:nvPr>
        </p:nvSpPr>
        <p:spPr bwMode="auto">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pPr>
              <a:defRPr/>
            </a:pPr>
            <a:endParaRPr/>
          </a:p>
        </p:txBody>
      </p:sp>
      <p:sp>
        <p:nvSpPr>
          <p:cNvPr id="451693807" name="Google Shape;59;p14"/>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194614120" name="Google Shape;60;p14"/>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284772306" name="Google Shape;61;p14"/>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body" preserve="0" showMasterPhAnim="0" showMasterSp="1" type="tx" userDrawn="1">
  <p:cSld name="TITLE_AND_BODY">
    <p:spTree>
      <p:nvGrpSpPr>
        <p:cNvPr id="1" name=""/>
        <p:cNvGrpSpPr/>
        <p:nvPr/>
      </p:nvGrpSpPr>
      <p:grpSpPr bwMode="auto">
        <a:xfrm>
          <a:off x="0" y="0"/>
          <a:ext cx="0" cy="0"/>
          <a:chOff x="0" y="0"/>
          <a:chExt cx="0" cy="0"/>
        </a:xfrm>
      </p:grpSpPr>
      <p:sp>
        <p:nvSpPr>
          <p:cNvPr id="1047740015" name="Google Shape;63;p15"/>
          <p:cNvSpPr txBox="1">
            <a:spLocks noGrp="1"/>
          </p:cNvSpPr>
          <p:nvPr>
            <p:ph type="title"/>
          </p:nvPr>
        </p:nvSpPr>
        <p:spPr bwMode="auto">
          <a:xfrm>
            <a:off x="311700" y="445025"/>
            <a:ext cx="8520600" cy="572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623043332" name="Google Shape;64;p15"/>
          <p:cNvSpPr txBox="1">
            <a:spLocks noGrp="1"/>
          </p:cNvSpPr>
          <p:nvPr>
            <p:ph type="body" idx="1"/>
          </p:nvPr>
        </p:nvSpPr>
        <p:spPr bwMode="auto">
          <a:xfrm>
            <a:off x="311700" y="1152475"/>
            <a:ext cx="8520600" cy="34164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SzPts val="2100"/>
              <a:buChar char="•"/>
              <a:defRPr/>
            </a:lvl1pPr>
            <a:lvl2pPr marL="914400" lvl="1" indent="-342900" algn="l">
              <a:lnSpc>
                <a:spcPct val="90000"/>
              </a:lnSpc>
              <a:spcBef>
                <a:spcPts val="400"/>
              </a:spcBef>
              <a:spcAft>
                <a:spcPts val="0"/>
              </a:spcAft>
              <a:buSzPts val="1800"/>
              <a:buChar char="•"/>
              <a:defRPr/>
            </a:lvl2pPr>
            <a:lvl3pPr marL="1371600" lvl="2" indent="-323850" algn="l">
              <a:lnSpc>
                <a:spcPct val="90000"/>
              </a:lnSpc>
              <a:spcBef>
                <a:spcPts val="400"/>
              </a:spcBef>
              <a:spcAft>
                <a:spcPts val="0"/>
              </a:spcAft>
              <a:buSzPts val="15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pPr>
              <a:defRPr/>
            </a:pPr>
            <a:endParaRPr/>
          </a:p>
        </p:txBody>
      </p:sp>
      <p:sp>
        <p:nvSpPr>
          <p:cNvPr id="259172052" name="Google Shape;65;p15"/>
          <p:cNvSpPr txBox="1">
            <a:spLocks noGrp="1"/>
          </p:cNvSpPr>
          <p:nvPr>
            <p:ph type="sldNum" idx="12"/>
          </p:nvPr>
        </p:nvSpPr>
        <p:spPr bwMode="auto">
          <a:xfrm>
            <a:off x="8472458" y="4663217"/>
            <a:ext cx="548700" cy="393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preserve="0" showMasterPhAnim="0" showMasterSp="1" type="obj" userDrawn="1">
  <p:cSld name="OBJECT">
    <p:spTree>
      <p:nvGrpSpPr>
        <p:cNvPr id="1" name=""/>
        <p:cNvGrpSpPr/>
        <p:nvPr/>
      </p:nvGrpSpPr>
      <p:grpSpPr bwMode="auto">
        <a:xfrm>
          <a:off x="0" y="0"/>
          <a:ext cx="0" cy="0"/>
          <a:chOff x="0" y="0"/>
          <a:chExt cx="0" cy="0"/>
        </a:xfrm>
      </p:grpSpPr>
      <p:sp>
        <p:nvSpPr>
          <p:cNvPr id="1608889725" name="Google Shape;67;p16"/>
          <p:cNvSpPr txBox="1">
            <a:spLocks noGrp="1"/>
          </p:cNvSpPr>
          <p:nvPr>
            <p:ph type="title"/>
          </p:nvPr>
        </p:nvSpPr>
        <p:spPr bwMode="auto">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227239014" name="Google Shape;68;p16"/>
          <p:cNvSpPr txBox="1">
            <a:spLocks noGrp="1"/>
          </p:cNvSpPr>
          <p:nvPr>
            <p:ph type="body" idx="1"/>
          </p:nvPr>
        </p:nvSpPr>
        <p:spPr bwMode="auto">
          <a:xfrm>
            <a:off x="628650" y="1369218"/>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427881676" name="Google Shape;69;p16"/>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485031640" name="Google Shape;70;p16"/>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289060895" name="Google Shape;71;p16"/>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1305679654" name="Google Shape;73;p17"/>
          <p:cNvSpPr txBox="1">
            <a:spLocks noGrp="1"/>
          </p:cNvSpPr>
          <p:nvPr>
            <p:ph type="title"/>
          </p:nvPr>
        </p:nvSpPr>
        <p:spPr bwMode="auto">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293975525" name="Google Shape;74;p17"/>
          <p:cNvSpPr txBox="1">
            <a:spLocks noGrp="1"/>
          </p:cNvSpPr>
          <p:nvPr>
            <p:ph type="body" idx="1"/>
          </p:nvPr>
        </p:nvSpPr>
        <p:spPr bwMode="auto">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pPr>
              <a:defRPr/>
            </a:pPr>
            <a:endParaRPr/>
          </a:p>
        </p:txBody>
      </p:sp>
      <p:sp>
        <p:nvSpPr>
          <p:cNvPr id="1085098617" name="Google Shape;75;p17"/>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574832557" name="Google Shape;76;p17"/>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738785340" name="Google Shape;77;p17"/>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preserve="0" showMasterPhAnim="0" showMasterSp="1" type="twoObj" userDrawn="1">
  <p:cSld name="TWO_OBJECTS">
    <p:spTree>
      <p:nvGrpSpPr>
        <p:cNvPr id="1" name=""/>
        <p:cNvGrpSpPr/>
        <p:nvPr/>
      </p:nvGrpSpPr>
      <p:grpSpPr bwMode="auto">
        <a:xfrm>
          <a:off x="0" y="0"/>
          <a:ext cx="0" cy="0"/>
          <a:chOff x="0" y="0"/>
          <a:chExt cx="0" cy="0"/>
        </a:xfrm>
      </p:grpSpPr>
      <p:sp>
        <p:nvSpPr>
          <p:cNvPr id="1124218425" name="Google Shape;79;p18"/>
          <p:cNvSpPr txBox="1">
            <a:spLocks noGrp="1"/>
          </p:cNvSpPr>
          <p:nvPr>
            <p:ph type="title"/>
          </p:nvPr>
        </p:nvSpPr>
        <p:spPr bwMode="auto">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503057276" name="Google Shape;80;p18"/>
          <p:cNvSpPr txBox="1">
            <a:spLocks noGrp="1"/>
          </p:cNvSpPr>
          <p:nvPr>
            <p:ph type="body" idx="1"/>
          </p:nvPr>
        </p:nvSpPr>
        <p:spPr bwMode="auto">
          <a:xfrm>
            <a:off x="628650" y="1369218"/>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1703788052" name="Google Shape;81;p18"/>
          <p:cNvSpPr txBox="1">
            <a:spLocks noGrp="1"/>
          </p:cNvSpPr>
          <p:nvPr>
            <p:ph type="body" idx="2"/>
          </p:nvPr>
        </p:nvSpPr>
        <p:spPr bwMode="auto">
          <a:xfrm>
            <a:off x="4629150" y="1369218"/>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88429806" name="Google Shape;82;p18"/>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617954528" name="Google Shape;83;p18"/>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672199528" name="Google Shape;84;p18"/>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ison" preserve="0" showMasterPhAnim="0" showMasterSp="1" type="twoTxTwoObj" userDrawn="1">
  <p:cSld name="TWO_OBJECTS_WITH_TEXT">
    <p:spTree>
      <p:nvGrpSpPr>
        <p:cNvPr id="1" name=""/>
        <p:cNvGrpSpPr/>
        <p:nvPr/>
      </p:nvGrpSpPr>
      <p:grpSpPr bwMode="auto">
        <a:xfrm>
          <a:off x="0" y="0"/>
          <a:ext cx="0" cy="0"/>
          <a:chOff x="0" y="0"/>
          <a:chExt cx="0" cy="0"/>
        </a:xfrm>
      </p:grpSpPr>
      <p:sp>
        <p:nvSpPr>
          <p:cNvPr id="537926026" name="Google Shape;86;p19"/>
          <p:cNvSpPr txBox="1">
            <a:spLocks noGrp="1"/>
          </p:cNvSpPr>
          <p:nvPr>
            <p:ph type="title"/>
          </p:nvPr>
        </p:nvSpPr>
        <p:spPr bwMode="auto">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2126030921" name="Google Shape;87;p19"/>
          <p:cNvSpPr txBox="1">
            <a:spLocks noGrp="1"/>
          </p:cNvSpPr>
          <p:nvPr>
            <p:ph type="body" idx="1"/>
          </p:nvPr>
        </p:nvSpPr>
        <p:spPr bwMode="auto">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pPr>
              <a:defRPr/>
            </a:pPr>
            <a:endParaRPr/>
          </a:p>
        </p:txBody>
      </p:sp>
      <p:sp>
        <p:nvSpPr>
          <p:cNvPr id="1050089376" name="Google Shape;88;p19"/>
          <p:cNvSpPr txBox="1">
            <a:spLocks noGrp="1"/>
          </p:cNvSpPr>
          <p:nvPr>
            <p:ph type="body" idx="2"/>
          </p:nvPr>
        </p:nvSpPr>
        <p:spPr bwMode="auto">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1717280338" name="Google Shape;89;p19"/>
          <p:cNvSpPr txBox="1">
            <a:spLocks noGrp="1"/>
          </p:cNvSpPr>
          <p:nvPr>
            <p:ph type="body" idx="3"/>
          </p:nvPr>
        </p:nvSpPr>
        <p:spPr bwMode="auto">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pPr>
              <a:defRPr/>
            </a:pPr>
            <a:endParaRPr/>
          </a:p>
        </p:txBody>
      </p:sp>
      <p:sp>
        <p:nvSpPr>
          <p:cNvPr id="575101474" name="Google Shape;90;p19"/>
          <p:cNvSpPr txBox="1">
            <a:spLocks noGrp="1"/>
          </p:cNvSpPr>
          <p:nvPr>
            <p:ph type="body" idx="4"/>
          </p:nvPr>
        </p:nvSpPr>
        <p:spPr bwMode="auto">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836878790" name="Google Shape;91;p19"/>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724878109" name="Google Shape;92;p19"/>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358960870" name="Google Shape;93;p19"/>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type="titleOnly" userDrawn="1">
  <p:cSld name="TITLE_ONLY">
    <p:spTree>
      <p:nvGrpSpPr>
        <p:cNvPr id="1" name=""/>
        <p:cNvGrpSpPr/>
        <p:nvPr/>
      </p:nvGrpSpPr>
      <p:grpSpPr bwMode="auto">
        <a:xfrm>
          <a:off x="0" y="0"/>
          <a:ext cx="0" cy="0"/>
          <a:chOff x="0" y="0"/>
          <a:chExt cx="0" cy="0"/>
        </a:xfrm>
      </p:grpSpPr>
      <p:sp>
        <p:nvSpPr>
          <p:cNvPr id="141709220" name="Google Shape;95;p20"/>
          <p:cNvSpPr txBox="1">
            <a:spLocks noGrp="1"/>
          </p:cNvSpPr>
          <p:nvPr>
            <p:ph type="title"/>
          </p:nvPr>
        </p:nvSpPr>
        <p:spPr bwMode="auto">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55382289" name="Google Shape;96;p20"/>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68381840" name="Google Shape;97;p20"/>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83704795" name="Google Shape;98;p20"/>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type="blank" userDrawn="1">
  <p:cSld name="BLANK">
    <p:spTree>
      <p:nvGrpSpPr>
        <p:cNvPr id="1" name=""/>
        <p:cNvGrpSpPr/>
        <p:nvPr/>
      </p:nvGrpSpPr>
      <p:grpSpPr bwMode="auto">
        <a:xfrm>
          <a:off x="0" y="0"/>
          <a:ext cx="0" cy="0"/>
          <a:chOff x="0" y="0"/>
          <a:chExt cx="0" cy="0"/>
        </a:xfrm>
      </p:grpSpPr>
      <p:sp>
        <p:nvSpPr>
          <p:cNvPr id="1639504886" name="Google Shape;100;p21"/>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591196510" name="Google Shape;101;p21"/>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197410037" name="Google Shape;102;p21"/>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1547681217" name="Google Shape;14;p3"/>
          <p:cNvSpPr txBox="1">
            <a:spLocks noGrp="1"/>
          </p:cNvSpPr>
          <p:nvPr>
            <p:ph type="title"/>
          </p:nvPr>
        </p:nvSpPr>
        <p:spPr bwMode="auto">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a:defRPr/>
            </a:pPr>
            <a:endParaRPr/>
          </a:p>
        </p:txBody>
      </p:sp>
      <p:sp>
        <p:nvSpPr>
          <p:cNvPr id="1407559268" name="Google Shape;15;p3"/>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t with Caption" preserve="0" showMasterPhAnim="0" showMasterSp="1" type="objTx" userDrawn="1">
  <p:cSld name="OBJECT_WITH_CAPTION_TEXT">
    <p:spTree>
      <p:nvGrpSpPr>
        <p:cNvPr id="1" name=""/>
        <p:cNvGrpSpPr/>
        <p:nvPr/>
      </p:nvGrpSpPr>
      <p:grpSpPr bwMode="auto">
        <a:xfrm>
          <a:off x="0" y="0"/>
          <a:ext cx="0" cy="0"/>
          <a:chOff x="0" y="0"/>
          <a:chExt cx="0" cy="0"/>
        </a:xfrm>
      </p:grpSpPr>
      <p:sp>
        <p:nvSpPr>
          <p:cNvPr id="603028677" name="Google Shape;104;p22"/>
          <p:cNvSpPr txBox="1">
            <a:spLocks noGrp="1"/>
          </p:cNvSpPr>
          <p:nvPr>
            <p:ph type="title"/>
          </p:nvPr>
        </p:nvSpPr>
        <p:spPr bwMode="auto">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590060837" name="Google Shape;105;p22"/>
          <p:cNvSpPr txBox="1">
            <a:spLocks noGrp="1"/>
          </p:cNvSpPr>
          <p:nvPr>
            <p:ph type="body" idx="1"/>
          </p:nvPr>
        </p:nvSpPr>
        <p:spPr bwMode="auto">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pPr>
              <a:defRPr/>
            </a:pPr>
            <a:endParaRPr/>
          </a:p>
        </p:txBody>
      </p:sp>
      <p:sp>
        <p:nvSpPr>
          <p:cNvPr id="666023124" name="Google Shape;106;p22"/>
          <p:cNvSpPr txBox="1">
            <a:spLocks noGrp="1"/>
          </p:cNvSpPr>
          <p:nvPr>
            <p:ph type="body" idx="2"/>
          </p:nvPr>
        </p:nvSpPr>
        <p:spPr bwMode="auto">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pPr>
              <a:defRPr/>
            </a:pPr>
            <a:endParaRPr/>
          </a:p>
        </p:txBody>
      </p:sp>
      <p:sp>
        <p:nvSpPr>
          <p:cNvPr id="581786702" name="Google Shape;107;p22"/>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858072631" name="Google Shape;108;p22"/>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227040109" name="Google Shape;109;p22"/>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with Caption" preserve="0" showMasterPhAnim="0" showMasterSp="1" type="picTx" userDrawn="1">
  <p:cSld name="PICTURE_WITH_CAPTION_TEXT">
    <p:spTree>
      <p:nvGrpSpPr>
        <p:cNvPr id="1" name=""/>
        <p:cNvGrpSpPr/>
        <p:nvPr/>
      </p:nvGrpSpPr>
      <p:grpSpPr bwMode="auto">
        <a:xfrm>
          <a:off x="0" y="0"/>
          <a:ext cx="0" cy="0"/>
          <a:chOff x="0" y="0"/>
          <a:chExt cx="0" cy="0"/>
        </a:xfrm>
      </p:grpSpPr>
      <p:sp>
        <p:nvSpPr>
          <p:cNvPr id="2059008481" name="Google Shape;111;p23"/>
          <p:cNvSpPr txBox="1">
            <a:spLocks noGrp="1"/>
          </p:cNvSpPr>
          <p:nvPr>
            <p:ph type="title"/>
          </p:nvPr>
        </p:nvSpPr>
        <p:spPr bwMode="auto">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2143744873" name="Google Shape;112;p23"/>
          <p:cNvSpPr>
            <a:spLocks noGrp="1"/>
          </p:cNvSpPr>
          <p:nvPr>
            <p:ph type="pic" idx="2"/>
          </p:nvPr>
        </p:nvSpPr>
        <p:spPr bwMode="auto">
          <a:xfrm>
            <a:off x="3887391" y="740569"/>
            <a:ext cx="4629300" cy="3655200"/>
          </a:xfrm>
          <a:prstGeom prst="rect">
            <a:avLst/>
          </a:prstGeom>
          <a:noFill/>
          <a:ln>
            <a:noFill/>
          </a:ln>
        </p:spPr>
      </p:sp>
      <p:sp>
        <p:nvSpPr>
          <p:cNvPr id="978971037" name="Google Shape;113;p23"/>
          <p:cNvSpPr txBox="1">
            <a:spLocks noGrp="1"/>
          </p:cNvSpPr>
          <p:nvPr>
            <p:ph type="body" idx="1"/>
          </p:nvPr>
        </p:nvSpPr>
        <p:spPr bwMode="auto">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pPr>
              <a:defRPr/>
            </a:pPr>
            <a:endParaRPr/>
          </a:p>
        </p:txBody>
      </p:sp>
      <p:sp>
        <p:nvSpPr>
          <p:cNvPr id="1782045626" name="Google Shape;114;p23"/>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873461320" name="Google Shape;115;p23"/>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2074595493" name="Google Shape;116;p23"/>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Vertical Text" preserve="0" showMasterPhAnim="0" showMasterSp="1" type="vertTx" userDrawn="1">
  <p:cSld name="VERTICAL_TEXT">
    <p:spTree>
      <p:nvGrpSpPr>
        <p:cNvPr id="1" name=""/>
        <p:cNvGrpSpPr/>
        <p:nvPr/>
      </p:nvGrpSpPr>
      <p:grpSpPr bwMode="auto">
        <a:xfrm>
          <a:off x="0" y="0"/>
          <a:ext cx="0" cy="0"/>
          <a:chOff x="0" y="0"/>
          <a:chExt cx="0" cy="0"/>
        </a:xfrm>
      </p:grpSpPr>
      <p:sp>
        <p:nvSpPr>
          <p:cNvPr id="1500286272" name="Google Shape;118;p24"/>
          <p:cNvSpPr txBox="1">
            <a:spLocks noGrp="1"/>
          </p:cNvSpPr>
          <p:nvPr>
            <p:ph type="title"/>
          </p:nvPr>
        </p:nvSpPr>
        <p:spPr bwMode="auto">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255698639" name="Google Shape;119;p24"/>
          <p:cNvSpPr txBox="1">
            <a:spLocks noGrp="1"/>
          </p:cNvSpPr>
          <p:nvPr>
            <p:ph type="body" idx="1"/>
          </p:nvPr>
        </p:nvSpPr>
        <p:spPr bwMode="auto">
          <a:xfrm rot="5400000">
            <a:off x="2940300" y="-942430"/>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1653022705" name="Google Shape;120;p24"/>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350610484" name="Google Shape;121;p24"/>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677954141" name="Google Shape;122;p24"/>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ertical Title and Text" preserve="0" showMasterPhAnim="0" showMasterSp="1" type="vertTitleAndTx" userDrawn="1">
  <p:cSld name="VERTICAL_TITLE_AND_VERTICAL_TEXT">
    <p:spTree>
      <p:nvGrpSpPr>
        <p:cNvPr id="1" name=""/>
        <p:cNvGrpSpPr/>
        <p:nvPr/>
      </p:nvGrpSpPr>
      <p:grpSpPr bwMode="auto">
        <a:xfrm>
          <a:off x="0" y="0"/>
          <a:ext cx="0" cy="0"/>
          <a:chOff x="0" y="0"/>
          <a:chExt cx="0" cy="0"/>
        </a:xfrm>
      </p:grpSpPr>
      <p:sp>
        <p:nvSpPr>
          <p:cNvPr id="549120981" name="Google Shape;124;p25"/>
          <p:cNvSpPr txBox="1">
            <a:spLocks noGrp="1"/>
          </p:cNvSpPr>
          <p:nvPr>
            <p:ph type="title"/>
          </p:nvPr>
        </p:nvSpPr>
        <p:spPr bwMode="auto">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145364009" name="Google Shape;125;p25"/>
          <p:cNvSpPr txBox="1">
            <a:spLocks noGrp="1"/>
          </p:cNvSpPr>
          <p:nvPr>
            <p:ph type="body" idx="1"/>
          </p:nvPr>
        </p:nvSpPr>
        <p:spPr bwMode="auto">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1465755105" name="Google Shape;126;p25"/>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493239818" name="Google Shape;127;p25"/>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pPr>
              <a:defRPr/>
            </a:pPr>
            <a:endParaRPr/>
          </a:p>
        </p:txBody>
      </p:sp>
      <p:sp>
        <p:nvSpPr>
          <p:cNvPr id="340351487" name="Google Shape;128;p25"/>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Slide" preserve="0" showMasterPhAnim="0" showMasterSp="1" type="title" userDrawn="1">
  <p:cSld name="TITLE">
    <p:spTree>
      <p:nvGrpSpPr>
        <p:cNvPr id="1" name=""/>
        <p:cNvGrpSpPr/>
        <p:nvPr/>
      </p:nvGrpSpPr>
      <p:grpSpPr bwMode="auto">
        <a:xfrm>
          <a:off x="0" y="0"/>
          <a:ext cx="0" cy="0"/>
          <a:chOff x="0" y="0"/>
          <a:chExt cx="0" cy="0"/>
        </a:xfrm>
      </p:grpSpPr>
      <p:sp>
        <p:nvSpPr>
          <p:cNvPr id="757401735" name="Google Shape;136;p27"/>
          <p:cNvSpPr txBox="1">
            <a:spLocks noGrp="1"/>
          </p:cNvSpPr>
          <p:nvPr>
            <p:ph type="ctrTitle"/>
          </p:nvPr>
        </p:nvSpPr>
        <p:spPr bwMode="auto">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1856537298" name="Google Shape;137;p27"/>
          <p:cNvSpPr txBox="1">
            <a:spLocks noGrp="1"/>
          </p:cNvSpPr>
          <p:nvPr>
            <p:ph type="subTitle" idx="1"/>
          </p:nvPr>
        </p:nvSpPr>
        <p:spPr bwMode="auto">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pPr>
              <a:defRPr/>
            </a:pPr>
            <a:endParaRPr/>
          </a:p>
        </p:txBody>
      </p:sp>
      <p:sp>
        <p:nvSpPr>
          <p:cNvPr id="2114147060" name="Google Shape;138;p27"/>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779836338" name="Google Shape;139;p27"/>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790784463" name="Google Shape;140;p27"/>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Content" preserve="0" showMasterPhAnim="0" showMasterSp="1" type="obj" userDrawn="1">
  <p:cSld name="OBJECT">
    <p:spTree>
      <p:nvGrpSpPr>
        <p:cNvPr id="1" name=""/>
        <p:cNvGrpSpPr/>
        <p:nvPr/>
      </p:nvGrpSpPr>
      <p:grpSpPr bwMode="auto">
        <a:xfrm>
          <a:off x="0" y="0"/>
          <a:ext cx="0" cy="0"/>
          <a:chOff x="0" y="0"/>
          <a:chExt cx="0" cy="0"/>
        </a:xfrm>
      </p:grpSpPr>
      <p:sp>
        <p:nvSpPr>
          <p:cNvPr id="283963331" name="Google Shape;142;p28"/>
          <p:cNvSpPr txBox="1">
            <a:spLocks noGrp="1"/>
          </p:cNvSpPr>
          <p:nvPr>
            <p:ph type="title"/>
          </p:nvPr>
        </p:nvSpPr>
        <p:spPr bwMode="auto">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1386984128" name="Google Shape;143;p28"/>
          <p:cNvSpPr txBox="1">
            <a:spLocks noGrp="1"/>
          </p:cNvSpPr>
          <p:nvPr>
            <p:ph type="body" idx="1"/>
          </p:nvPr>
        </p:nvSpPr>
        <p:spPr bwMode="auto">
          <a:xfrm>
            <a:off x="628650" y="1369218"/>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665444378" name="Google Shape;144;p28"/>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523712617" name="Google Shape;145;p28"/>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685873674" name="Google Shape;146;p28"/>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Header" preserve="0" showMasterPhAnim="0" showMasterSp="1" type="secHead" userDrawn="1">
  <p:cSld name="SECTION_HEADER">
    <p:spTree>
      <p:nvGrpSpPr>
        <p:cNvPr id="1" name=""/>
        <p:cNvGrpSpPr/>
        <p:nvPr/>
      </p:nvGrpSpPr>
      <p:grpSpPr bwMode="auto">
        <a:xfrm>
          <a:off x="0" y="0"/>
          <a:ext cx="0" cy="0"/>
          <a:chOff x="0" y="0"/>
          <a:chExt cx="0" cy="0"/>
        </a:xfrm>
      </p:grpSpPr>
      <p:sp>
        <p:nvSpPr>
          <p:cNvPr id="892876441" name="Google Shape;148;p29"/>
          <p:cNvSpPr txBox="1">
            <a:spLocks noGrp="1"/>
          </p:cNvSpPr>
          <p:nvPr>
            <p:ph type="title"/>
          </p:nvPr>
        </p:nvSpPr>
        <p:spPr bwMode="auto">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77210420" name="Google Shape;149;p29"/>
          <p:cNvSpPr txBox="1">
            <a:spLocks noGrp="1"/>
          </p:cNvSpPr>
          <p:nvPr>
            <p:ph type="body" idx="1"/>
          </p:nvPr>
        </p:nvSpPr>
        <p:spPr bwMode="auto">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pPr>
              <a:defRPr/>
            </a:pPr>
            <a:endParaRPr/>
          </a:p>
        </p:txBody>
      </p:sp>
      <p:sp>
        <p:nvSpPr>
          <p:cNvPr id="109662534" name="Google Shape;150;p29"/>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878198300" name="Google Shape;151;p29"/>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32880797" name="Google Shape;152;p29"/>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wo Content" preserve="0" showMasterPhAnim="0" showMasterSp="1" type="twoObj" userDrawn="1">
  <p:cSld name="TWO_OBJECTS">
    <p:spTree>
      <p:nvGrpSpPr>
        <p:cNvPr id="1" name=""/>
        <p:cNvGrpSpPr/>
        <p:nvPr/>
      </p:nvGrpSpPr>
      <p:grpSpPr bwMode="auto">
        <a:xfrm>
          <a:off x="0" y="0"/>
          <a:ext cx="0" cy="0"/>
          <a:chOff x="0" y="0"/>
          <a:chExt cx="0" cy="0"/>
        </a:xfrm>
      </p:grpSpPr>
      <p:sp>
        <p:nvSpPr>
          <p:cNvPr id="2072656454" name="Google Shape;154;p30"/>
          <p:cNvSpPr txBox="1">
            <a:spLocks noGrp="1"/>
          </p:cNvSpPr>
          <p:nvPr>
            <p:ph type="title"/>
          </p:nvPr>
        </p:nvSpPr>
        <p:spPr bwMode="auto">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799809491" name="Google Shape;155;p30"/>
          <p:cNvSpPr txBox="1">
            <a:spLocks noGrp="1"/>
          </p:cNvSpPr>
          <p:nvPr>
            <p:ph type="body" idx="1"/>
          </p:nvPr>
        </p:nvSpPr>
        <p:spPr bwMode="auto">
          <a:xfrm>
            <a:off x="628650" y="1369218"/>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1338474677" name="Google Shape;156;p30"/>
          <p:cNvSpPr txBox="1">
            <a:spLocks noGrp="1"/>
          </p:cNvSpPr>
          <p:nvPr>
            <p:ph type="body" idx="2"/>
          </p:nvPr>
        </p:nvSpPr>
        <p:spPr bwMode="auto">
          <a:xfrm>
            <a:off x="4629150" y="1369218"/>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1116015638" name="Google Shape;157;p30"/>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638055068" name="Google Shape;158;p30"/>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648858731" name="Google Shape;159;p30"/>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ison" preserve="0" showMasterPhAnim="0" showMasterSp="1" type="twoTxTwoObj" userDrawn="1">
  <p:cSld name="TWO_OBJECTS_WITH_TEXT">
    <p:spTree>
      <p:nvGrpSpPr>
        <p:cNvPr id="1" name=""/>
        <p:cNvGrpSpPr/>
        <p:nvPr/>
      </p:nvGrpSpPr>
      <p:grpSpPr bwMode="auto">
        <a:xfrm>
          <a:off x="0" y="0"/>
          <a:ext cx="0" cy="0"/>
          <a:chOff x="0" y="0"/>
          <a:chExt cx="0" cy="0"/>
        </a:xfrm>
      </p:grpSpPr>
      <p:sp>
        <p:nvSpPr>
          <p:cNvPr id="1735354570" name="Google Shape;161;p31"/>
          <p:cNvSpPr txBox="1">
            <a:spLocks noGrp="1"/>
          </p:cNvSpPr>
          <p:nvPr>
            <p:ph type="title"/>
          </p:nvPr>
        </p:nvSpPr>
        <p:spPr bwMode="auto">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1673790087" name="Google Shape;162;p31"/>
          <p:cNvSpPr txBox="1">
            <a:spLocks noGrp="1"/>
          </p:cNvSpPr>
          <p:nvPr>
            <p:ph type="body" idx="1"/>
          </p:nvPr>
        </p:nvSpPr>
        <p:spPr bwMode="auto">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pPr>
              <a:defRPr/>
            </a:pPr>
            <a:endParaRPr/>
          </a:p>
        </p:txBody>
      </p:sp>
      <p:sp>
        <p:nvSpPr>
          <p:cNvPr id="1777145393" name="Google Shape;163;p31"/>
          <p:cNvSpPr txBox="1">
            <a:spLocks noGrp="1"/>
          </p:cNvSpPr>
          <p:nvPr>
            <p:ph type="body" idx="2"/>
          </p:nvPr>
        </p:nvSpPr>
        <p:spPr bwMode="auto">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318889396" name="Google Shape;164;p31"/>
          <p:cNvSpPr txBox="1">
            <a:spLocks noGrp="1"/>
          </p:cNvSpPr>
          <p:nvPr>
            <p:ph type="body" idx="3"/>
          </p:nvPr>
        </p:nvSpPr>
        <p:spPr bwMode="auto">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pPr>
              <a:defRPr/>
            </a:pPr>
            <a:endParaRPr/>
          </a:p>
        </p:txBody>
      </p:sp>
      <p:sp>
        <p:nvSpPr>
          <p:cNvPr id="675084684" name="Google Shape;165;p31"/>
          <p:cNvSpPr txBox="1">
            <a:spLocks noGrp="1"/>
          </p:cNvSpPr>
          <p:nvPr>
            <p:ph type="body" idx="4"/>
          </p:nvPr>
        </p:nvSpPr>
        <p:spPr bwMode="auto">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823410454" name="Google Shape;166;p31"/>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404944595" name="Google Shape;167;p31"/>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961955375" name="Google Shape;168;p31"/>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type="titleOnly" userDrawn="1">
  <p:cSld name="TITLE_ONLY">
    <p:spTree>
      <p:nvGrpSpPr>
        <p:cNvPr id="1" name=""/>
        <p:cNvGrpSpPr/>
        <p:nvPr/>
      </p:nvGrpSpPr>
      <p:grpSpPr bwMode="auto">
        <a:xfrm>
          <a:off x="0" y="0"/>
          <a:ext cx="0" cy="0"/>
          <a:chOff x="0" y="0"/>
          <a:chExt cx="0" cy="0"/>
        </a:xfrm>
      </p:grpSpPr>
      <p:sp>
        <p:nvSpPr>
          <p:cNvPr id="766456172" name="Google Shape;170;p32"/>
          <p:cNvSpPr txBox="1">
            <a:spLocks noGrp="1"/>
          </p:cNvSpPr>
          <p:nvPr>
            <p:ph type="title"/>
          </p:nvPr>
        </p:nvSpPr>
        <p:spPr bwMode="auto">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1364571883" name="Google Shape;171;p32"/>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652903868" name="Google Shape;172;p32"/>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545319336" name="Google Shape;173;p32"/>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body" preserve="0" showMasterPhAnim="0" showMasterSp="1" type="tx" userDrawn="1">
  <p:cSld name="TITLE_AND_BODY">
    <p:spTree>
      <p:nvGrpSpPr>
        <p:cNvPr id="1" name=""/>
        <p:cNvGrpSpPr/>
        <p:nvPr/>
      </p:nvGrpSpPr>
      <p:grpSpPr bwMode="auto">
        <a:xfrm>
          <a:off x="0" y="0"/>
          <a:ext cx="0" cy="0"/>
          <a:chOff x="0" y="0"/>
          <a:chExt cx="0" cy="0"/>
        </a:xfrm>
      </p:grpSpPr>
      <p:sp>
        <p:nvSpPr>
          <p:cNvPr id="1995770677" name="Google Shape;17;p4"/>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425219434" name="Google Shape;18;p4"/>
          <p:cNvSpPr txBox="1">
            <a:spLocks noGrp="1"/>
          </p:cNvSpPr>
          <p:nvPr>
            <p:ph type="body" idx="1"/>
          </p:nvPr>
        </p:nvSpPr>
        <p:spPr bwMode="auto">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a:defRPr/>
            </a:pPr>
            <a:endParaRPr/>
          </a:p>
        </p:txBody>
      </p:sp>
      <p:sp>
        <p:nvSpPr>
          <p:cNvPr id="1302753280" name="Google Shape;19;p4"/>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Blank" preserve="0" showMasterPhAnim="0" showMasterSp="1" type="blank" userDrawn="1">
  <p:cSld name="BLANK">
    <p:spTree>
      <p:nvGrpSpPr>
        <p:cNvPr id="1" name=""/>
        <p:cNvGrpSpPr/>
        <p:nvPr/>
      </p:nvGrpSpPr>
      <p:grpSpPr bwMode="auto">
        <a:xfrm>
          <a:off x="0" y="0"/>
          <a:ext cx="0" cy="0"/>
          <a:chOff x="0" y="0"/>
          <a:chExt cx="0" cy="0"/>
        </a:xfrm>
      </p:grpSpPr>
      <p:sp>
        <p:nvSpPr>
          <p:cNvPr id="1355943203" name="Google Shape;175;p33"/>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633242621" name="Google Shape;176;p33"/>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789495212" name="Google Shape;177;p33"/>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t with Caption" preserve="0" showMasterPhAnim="0" showMasterSp="1" type="objTx" userDrawn="1">
  <p:cSld name="OBJECT_WITH_CAPTION_TEXT">
    <p:spTree>
      <p:nvGrpSpPr>
        <p:cNvPr id="1" name=""/>
        <p:cNvGrpSpPr/>
        <p:nvPr/>
      </p:nvGrpSpPr>
      <p:grpSpPr bwMode="auto">
        <a:xfrm>
          <a:off x="0" y="0"/>
          <a:ext cx="0" cy="0"/>
          <a:chOff x="0" y="0"/>
          <a:chExt cx="0" cy="0"/>
        </a:xfrm>
      </p:grpSpPr>
      <p:sp>
        <p:nvSpPr>
          <p:cNvPr id="135606584" name="Google Shape;179;p34"/>
          <p:cNvSpPr txBox="1">
            <a:spLocks noGrp="1"/>
          </p:cNvSpPr>
          <p:nvPr>
            <p:ph type="title"/>
          </p:nvPr>
        </p:nvSpPr>
        <p:spPr bwMode="auto">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1621977828" name="Google Shape;180;p34"/>
          <p:cNvSpPr txBox="1">
            <a:spLocks noGrp="1"/>
          </p:cNvSpPr>
          <p:nvPr>
            <p:ph type="body" idx="1"/>
          </p:nvPr>
        </p:nvSpPr>
        <p:spPr bwMode="auto">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pPr>
              <a:defRPr/>
            </a:pPr>
            <a:endParaRPr/>
          </a:p>
        </p:txBody>
      </p:sp>
      <p:sp>
        <p:nvSpPr>
          <p:cNvPr id="1583922652" name="Google Shape;181;p34"/>
          <p:cNvSpPr txBox="1">
            <a:spLocks noGrp="1"/>
          </p:cNvSpPr>
          <p:nvPr>
            <p:ph type="body" idx="2"/>
          </p:nvPr>
        </p:nvSpPr>
        <p:spPr bwMode="auto">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pPr>
              <a:defRPr/>
            </a:pPr>
            <a:endParaRPr/>
          </a:p>
        </p:txBody>
      </p:sp>
      <p:sp>
        <p:nvSpPr>
          <p:cNvPr id="2097894797" name="Google Shape;182;p34"/>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825841519" name="Google Shape;183;p34"/>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089344187" name="Google Shape;184;p34"/>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Picture with Caption" preserve="0" showMasterPhAnim="0" showMasterSp="1" type="picTx" userDrawn="1">
  <p:cSld name="PICTURE_WITH_CAPTION_TEXT">
    <p:spTree>
      <p:nvGrpSpPr>
        <p:cNvPr id="1" name=""/>
        <p:cNvGrpSpPr/>
        <p:nvPr/>
      </p:nvGrpSpPr>
      <p:grpSpPr bwMode="auto">
        <a:xfrm>
          <a:off x="0" y="0"/>
          <a:ext cx="0" cy="0"/>
          <a:chOff x="0" y="0"/>
          <a:chExt cx="0" cy="0"/>
        </a:xfrm>
      </p:grpSpPr>
      <p:sp>
        <p:nvSpPr>
          <p:cNvPr id="925795207" name="Google Shape;186;p35"/>
          <p:cNvSpPr txBox="1">
            <a:spLocks noGrp="1"/>
          </p:cNvSpPr>
          <p:nvPr>
            <p:ph type="title"/>
          </p:nvPr>
        </p:nvSpPr>
        <p:spPr bwMode="auto">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88627367" name="Google Shape;187;p35"/>
          <p:cNvSpPr>
            <a:spLocks noGrp="1"/>
          </p:cNvSpPr>
          <p:nvPr>
            <p:ph type="pic" idx="2"/>
          </p:nvPr>
        </p:nvSpPr>
        <p:spPr bwMode="auto">
          <a:xfrm>
            <a:off x="3887391" y="740569"/>
            <a:ext cx="4629150" cy="3655219"/>
          </a:xfrm>
          <a:prstGeom prst="rect">
            <a:avLst/>
          </a:prstGeom>
          <a:noFill/>
          <a:ln>
            <a:noFill/>
          </a:ln>
        </p:spPr>
      </p:sp>
      <p:sp>
        <p:nvSpPr>
          <p:cNvPr id="1179254711" name="Google Shape;188;p35"/>
          <p:cNvSpPr txBox="1">
            <a:spLocks noGrp="1"/>
          </p:cNvSpPr>
          <p:nvPr>
            <p:ph type="body" idx="1"/>
          </p:nvPr>
        </p:nvSpPr>
        <p:spPr bwMode="auto">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pPr>
              <a:defRPr/>
            </a:pPr>
            <a:endParaRPr/>
          </a:p>
        </p:txBody>
      </p:sp>
      <p:sp>
        <p:nvSpPr>
          <p:cNvPr id="423319861" name="Google Shape;189;p35"/>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201871674" name="Google Shape;190;p35"/>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663511799" name="Google Shape;191;p35"/>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Vertical Text" preserve="0" showMasterPhAnim="0" showMasterSp="1" type="vertTx" userDrawn="1">
  <p:cSld name="VERTICAL_TEXT">
    <p:spTree>
      <p:nvGrpSpPr>
        <p:cNvPr id="1" name=""/>
        <p:cNvGrpSpPr/>
        <p:nvPr/>
      </p:nvGrpSpPr>
      <p:grpSpPr bwMode="auto">
        <a:xfrm>
          <a:off x="0" y="0"/>
          <a:ext cx="0" cy="0"/>
          <a:chOff x="0" y="0"/>
          <a:chExt cx="0" cy="0"/>
        </a:xfrm>
      </p:grpSpPr>
      <p:sp>
        <p:nvSpPr>
          <p:cNvPr id="328569609" name="Google Shape;193;p36"/>
          <p:cNvSpPr txBox="1">
            <a:spLocks noGrp="1"/>
          </p:cNvSpPr>
          <p:nvPr>
            <p:ph type="title"/>
          </p:nvPr>
        </p:nvSpPr>
        <p:spPr bwMode="auto">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154063701" name="Google Shape;194;p36"/>
          <p:cNvSpPr txBox="1">
            <a:spLocks noGrp="1"/>
          </p:cNvSpPr>
          <p:nvPr>
            <p:ph type="body" idx="1"/>
          </p:nvPr>
        </p:nvSpPr>
        <p:spPr bwMode="auto">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718752277" name="Google Shape;195;p36"/>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1832822016" name="Google Shape;196;p36"/>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596776817" name="Google Shape;197;p36"/>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Vertical Title and Text" preserve="0" showMasterPhAnim="0" showMasterSp="1" type="vertTitleAndTx" userDrawn="1">
  <p:cSld name="VERTICAL_TITLE_AND_VERTICAL_TEXT">
    <p:spTree>
      <p:nvGrpSpPr>
        <p:cNvPr id="1" name=""/>
        <p:cNvGrpSpPr/>
        <p:nvPr/>
      </p:nvGrpSpPr>
      <p:grpSpPr bwMode="auto">
        <a:xfrm>
          <a:off x="0" y="0"/>
          <a:ext cx="0" cy="0"/>
          <a:chOff x="0" y="0"/>
          <a:chExt cx="0" cy="0"/>
        </a:xfrm>
      </p:grpSpPr>
      <p:sp>
        <p:nvSpPr>
          <p:cNvPr id="60259898" name="Google Shape;199;p37"/>
          <p:cNvSpPr txBox="1">
            <a:spLocks noGrp="1"/>
          </p:cNvSpPr>
          <p:nvPr>
            <p:ph type="title"/>
          </p:nvPr>
        </p:nvSpPr>
        <p:spPr bwMode="auto">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pPr>
              <a:defRPr/>
            </a:pPr>
            <a:endParaRPr/>
          </a:p>
        </p:txBody>
      </p:sp>
      <p:sp>
        <p:nvSpPr>
          <p:cNvPr id="1600877349" name="Google Shape;200;p37"/>
          <p:cNvSpPr txBox="1">
            <a:spLocks noGrp="1"/>
          </p:cNvSpPr>
          <p:nvPr>
            <p:ph type="body" idx="1"/>
          </p:nvPr>
        </p:nvSpPr>
        <p:spPr bwMode="auto">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pPr>
              <a:defRPr/>
            </a:pPr>
            <a:endParaRPr/>
          </a:p>
        </p:txBody>
      </p:sp>
      <p:sp>
        <p:nvSpPr>
          <p:cNvPr id="1594174958" name="Google Shape;201;p37"/>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361568701" name="Google Shape;202;p37"/>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pPr>
              <a:defRPr/>
            </a:pPr>
            <a:endParaRPr/>
          </a:p>
        </p:txBody>
      </p:sp>
      <p:sp>
        <p:nvSpPr>
          <p:cNvPr id="976115616" name="Google Shape;203;p37"/>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and two columns" preserve="0" showMasterPhAnim="0" showMasterSp="1" type="twoColTx" userDrawn="1">
  <p:cSld name="TITLE_AND_TWO_COLUMNS">
    <p:spTree>
      <p:nvGrpSpPr>
        <p:cNvPr id="1" name=""/>
        <p:cNvGrpSpPr/>
        <p:nvPr/>
      </p:nvGrpSpPr>
      <p:grpSpPr bwMode="auto">
        <a:xfrm>
          <a:off x="0" y="0"/>
          <a:ext cx="0" cy="0"/>
          <a:chOff x="0" y="0"/>
          <a:chExt cx="0" cy="0"/>
        </a:xfrm>
      </p:grpSpPr>
      <p:sp>
        <p:nvSpPr>
          <p:cNvPr id="103178215" name="Google Shape;21;p5"/>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255178603" name="Google Shape;22;p5"/>
          <p:cNvSpPr txBox="1">
            <a:spLocks noGrp="1"/>
          </p:cNvSpPr>
          <p:nvPr>
            <p:ph type="body" idx="1"/>
          </p:nvPr>
        </p:nvSpPr>
        <p:spPr bwMode="auto">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414012556" name="Google Shape;23;p5"/>
          <p:cNvSpPr txBox="1">
            <a:spLocks noGrp="1"/>
          </p:cNvSpPr>
          <p:nvPr>
            <p:ph type="body" idx="2"/>
          </p:nvPr>
        </p:nvSpPr>
        <p:spPr bwMode="auto">
          <a:xfrm>
            <a:off x="4832399"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1596186847" name="Google Shape;24;p5"/>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itle only" preserve="0" showMasterPhAnim="0" showMasterSp="1" type="titleOnly" userDrawn="1">
  <p:cSld name="TITLE_ONLY">
    <p:spTree>
      <p:nvGrpSpPr>
        <p:cNvPr id="1" name=""/>
        <p:cNvGrpSpPr/>
        <p:nvPr/>
      </p:nvGrpSpPr>
      <p:grpSpPr bwMode="auto">
        <a:xfrm>
          <a:off x="0" y="0"/>
          <a:ext cx="0" cy="0"/>
          <a:chOff x="0" y="0"/>
          <a:chExt cx="0" cy="0"/>
        </a:xfrm>
      </p:grpSpPr>
      <p:sp>
        <p:nvSpPr>
          <p:cNvPr id="903442918" name="Google Shape;26;p6"/>
          <p:cNvSpPr txBox="1">
            <a:spLocks noGrp="1"/>
          </p:cNvSpPr>
          <p:nvPr>
            <p:ph type="title"/>
          </p:nvPr>
        </p:nvSpPr>
        <p:spPr bwMode="auto">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defRPr/>
            </a:pPr>
            <a:endParaRPr/>
          </a:p>
        </p:txBody>
      </p:sp>
      <p:sp>
        <p:nvSpPr>
          <p:cNvPr id="1733656525" name="Google Shape;27;p6"/>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One column text" preserve="0" showMasterPhAnim="0" showMasterSp="1" userDrawn="1">
  <p:cSld name="ONE_COLUMN_TEXT">
    <p:spTree>
      <p:nvGrpSpPr>
        <p:cNvPr id="1" name=""/>
        <p:cNvGrpSpPr/>
        <p:nvPr/>
      </p:nvGrpSpPr>
      <p:grpSpPr bwMode="auto">
        <a:xfrm>
          <a:off x="0" y="0"/>
          <a:ext cx="0" cy="0"/>
          <a:chOff x="0" y="0"/>
          <a:chExt cx="0" cy="0"/>
        </a:xfrm>
      </p:grpSpPr>
      <p:sp>
        <p:nvSpPr>
          <p:cNvPr id="239010391" name="Google Shape;29;p7"/>
          <p:cNvSpPr txBox="1">
            <a:spLocks noGrp="1"/>
          </p:cNvSpPr>
          <p:nvPr>
            <p:ph type="title"/>
          </p:nvPr>
        </p:nvSpPr>
        <p:spPr bwMode="auto">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a:defRPr/>
            </a:pPr>
            <a:endParaRPr/>
          </a:p>
        </p:txBody>
      </p:sp>
      <p:sp>
        <p:nvSpPr>
          <p:cNvPr id="2073470225" name="Google Shape;30;p7"/>
          <p:cNvSpPr txBox="1">
            <a:spLocks noGrp="1"/>
          </p:cNvSpPr>
          <p:nvPr>
            <p:ph type="body" idx="1"/>
          </p:nvPr>
        </p:nvSpPr>
        <p:spPr bwMode="auto">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a:defRPr/>
            </a:pPr>
            <a:endParaRPr/>
          </a:p>
        </p:txBody>
      </p:sp>
      <p:sp>
        <p:nvSpPr>
          <p:cNvPr id="1727472618" name="Google Shape;31;p7"/>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Main point" preserve="0" showMasterPhAnim="0" showMasterSp="1" userDrawn="1">
  <p:cSld name="MAIN_POINT">
    <p:spTree>
      <p:nvGrpSpPr>
        <p:cNvPr id="1" name=""/>
        <p:cNvGrpSpPr/>
        <p:nvPr/>
      </p:nvGrpSpPr>
      <p:grpSpPr bwMode="auto">
        <a:xfrm>
          <a:off x="0" y="0"/>
          <a:ext cx="0" cy="0"/>
          <a:chOff x="0" y="0"/>
          <a:chExt cx="0" cy="0"/>
        </a:xfrm>
      </p:grpSpPr>
      <p:sp>
        <p:nvSpPr>
          <p:cNvPr id="691525121" name="Google Shape;33;p8"/>
          <p:cNvSpPr txBox="1">
            <a:spLocks noGrp="1"/>
          </p:cNvSpPr>
          <p:nvPr>
            <p:ph type="title"/>
          </p:nvPr>
        </p:nvSpPr>
        <p:spPr bwMode="auto">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a:defRPr/>
            </a:pPr>
            <a:endParaRPr/>
          </a:p>
        </p:txBody>
      </p:sp>
      <p:sp>
        <p:nvSpPr>
          <p:cNvPr id="976592250" name="Google Shape;34;p8"/>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ection title and description" preserve="0" showMasterPhAnim="0" showMasterSp="1" userDrawn="1">
  <p:cSld name="SECTION_TITLE_AND_DESCRIPTION">
    <p:spTree>
      <p:nvGrpSpPr>
        <p:cNvPr id="1" name=""/>
        <p:cNvGrpSpPr/>
        <p:nvPr/>
      </p:nvGrpSpPr>
      <p:grpSpPr bwMode="auto">
        <a:xfrm>
          <a:off x="0" y="0"/>
          <a:ext cx="0" cy="0"/>
          <a:chOff x="0" y="0"/>
          <a:chExt cx="0" cy="0"/>
        </a:xfrm>
      </p:grpSpPr>
      <p:sp>
        <p:nvSpPr>
          <p:cNvPr id="1685544105" name="Google Shape;36;p9"/>
          <p:cNvSpPr/>
          <p:nvPr/>
        </p:nvSpPr>
        <p:spPr bwMode="auto">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defRPr/>
            </a:pPr>
            <a:endParaRPr/>
          </a:p>
        </p:txBody>
      </p:sp>
      <p:sp>
        <p:nvSpPr>
          <p:cNvPr id="1921266829" name="Google Shape;37;p9"/>
          <p:cNvSpPr txBox="1">
            <a:spLocks noGrp="1"/>
          </p:cNvSpPr>
          <p:nvPr>
            <p:ph type="title"/>
          </p:nvPr>
        </p:nvSpPr>
        <p:spPr bwMode="auto">
          <a:xfrm>
            <a:off x="265500" y="1233175"/>
            <a:ext cx="4045199"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a:defRPr/>
            </a:pPr>
            <a:endParaRPr/>
          </a:p>
        </p:txBody>
      </p:sp>
      <p:sp>
        <p:nvSpPr>
          <p:cNvPr id="2064910945" name="Google Shape;38;p9"/>
          <p:cNvSpPr txBox="1">
            <a:spLocks noGrp="1"/>
          </p:cNvSpPr>
          <p:nvPr>
            <p:ph type="subTitle" idx="1"/>
          </p:nvPr>
        </p:nvSpPr>
        <p:spPr bwMode="auto">
          <a:xfrm>
            <a:off x="265500" y="2803075"/>
            <a:ext cx="4045199" cy="1235099"/>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a:defRPr/>
            </a:pPr>
            <a:endParaRPr/>
          </a:p>
        </p:txBody>
      </p:sp>
      <p:sp>
        <p:nvSpPr>
          <p:cNvPr id="1284203554" name="Google Shape;39;p9"/>
          <p:cNvSpPr txBox="1">
            <a:spLocks noGrp="1"/>
          </p:cNvSpPr>
          <p:nvPr>
            <p:ph type="body" idx="2"/>
          </p:nvPr>
        </p:nvSpPr>
        <p:spPr bwMode="auto">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a:defRPr/>
            </a:pPr>
            <a:endParaRPr/>
          </a:p>
        </p:txBody>
      </p:sp>
      <p:sp>
        <p:nvSpPr>
          <p:cNvPr id="227626088" name="Google Shape;40;p9"/>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aption" preserve="0" showMasterPhAnim="0" showMasterSp="1" userDrawn="1">
  <p:cSld name="CAPTION_ONLY">
    <p:spTree>
      <p:nvGrpSpPr>
        <p:cNvPr id="1" name=""/>
        <p:cNvGrpSpPr/>
        <p:nvPr/>
      </p:nvGrpSpPr>
      <p:grpSpPr bwMode="auto">
        <a:xfrm>
          <a:off x="0" y="0"/>
          <a:ext cx="0" cy="0"/>
          <a:chOff x="0" y="0"/>
          <a:chExt cx="0" cy="0"/>
        </a:xfrm>
      </p:grpSpPr>
      <p:sp>
        <p:nvSpPr>
          <p:cNvPr id="1521797836" name="Google Shape;42;p10"/>
          <p:cNvSpPr txBox="1">
            <a:spLocks noGrp="1"/>
          </p:cNvSpPr>
          <p:nvPr>
            <p:ph type="body" idx="1"/>
          </p:nvPr>
        </p:nvSpPr>
        <p:spPr bwMode="auto">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a:defRPr/>
            </a:pPr>
            <a:endParaRPr/>
          </a:p>
        </p:txBody>
      </p:sp>
      <p:sp>
        <p:nvSpPr>
          <p:cNvPr id="859622691" name="Google Shape;43;p10"/>
          <p:cNvSpPr txBox="1">
            <a:spLocks noGrp="1"/>
          </p:cNvSpPr>
          <p:nvPr>
            <p:ph type="sldNum" idx="12"/>
          </p:nvPr>
        </p:nvSpPr>
        <p:spPr bwMode="auto">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defRPr/>
            </a:pPr>
            <a:fld id="{00000000-1234-1234-1234-123412341234}" type="slidenum">
              <a:rPr lang="en"/>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simple-light-2">
    <p:bg>
      <p:bgPr shadeToTitle="0">
        <a:solidFill>
          <a:schemeClr val="lt1"/>
        </a:solidFill>
      </p:bgPr>
    </p:bg>
    <p:spTree>
      <p:nvGrpSpPr>
        <p:cNvPr id="1" name=""/>
        <p:cNvGrpSpPr/>
        <p:nvPr/>
      </p:nvGrpSpPr>
      <p:grpSpPr bwMode="auto">
        <a:xfrm>
          <a:off x="0" y="0"/>
          <a:ext cx="0" cy="0"/>
          <a:chOff x="0" y="0"/>
          <a:chExt cx="0" cy="0"/>
        </a:xfrm>
      </p:grpSpPr>
      <p:sp>
        <p:nvSpPr>
          <p:cNvPr id="1729470664" name="Google Shape;6;p1"/>
          <p:cNvSpPr txBox="1">
            <a:spLocks noGrp="1"/>
          </p:cNvSpPr>
          <p:nvPr>
            <p:ph type="title"/>
          </p:nvPr>
        </p:nvSpPr>
        <p:spPr bwMode="auto">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pPr>
              <a:defRPr/>
            </a:pPr>
            <a:endParaRPr/>
          </a:p>
        </p:txBody>
      </p:sp>
      <p:sp>
        <p:nvSpPr>
          <p:cNvPr id="1698710221" name="Google Shape;7;p1"/>
          <p:cNvSpPr txBox="1">
            <a:spLocks noGrp="1"/>
          </p:cNvSpPr>
          <p:nvPr>
            <p:ph type="body" idx="1"/>
          </p:nvPr>
        </p:nvSpPr>
        <p:spPr bwMode="auto">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4999"/>
              </a:lnSpc>
              <a:spcBef>
                <a:spcPts val="0"/>
              </a:spcBef>
              <a:spcAft>
                <a:spcPts val="0"/>
              </a:spcAft>
              <a:buClr>
                <a:schemeClr val="dk2"/>
              </a:buClr>
              <a:buSzPts val="1800"/>
              <a:buChar char="●"/>
              <a:defRPr sz="1800">
                <a:solidFill>
                  <a:schemeClr val="dk2"/>
                </a:solidFill>
              </a:defRPr>
            </a:lvl1pPr>
            <a:lvl2pPr marL="914400" lvl="1" indent="-317500">
              <a:lnSpc>
                <a:spcPct val="114999"/>
              </a:lnSpc>
              <a:spcBef>
                <a:spcPts val="0"/>
              </a:spcBef>
              <a:spcAft>
                <a:spcPts val="0"/>
              </a:spcAft>
              <a:buClr>
                <a:schemeClr val="dk2"/>
              </a:buClr>
              <a:buSzPts val="1400"/>
              <a:buChar char="○"/>
              <a:defRPr>
                <a:solidFill>
                  <a:schemeClr val="dk2"/>
                </a:solidFill>
              </a:defRPr>
            </a:lvl2pPr>
            <a:lvl3pPr marL="1371600" lvl="2" indent="-317500">
              <a:lnSpc>
                <a:spcPct val="114999"/>
              </a:lnSpc>
              <a:spcBef>
                <a:spcPts val="0"/>
              </a:spcBef>
              <a:spcAft>
                <a:spcPts val="0"/>
              </a:spcAft>
              <a:buClr>
                <a:schemeClr val="dk2"/>
              </a:buClr>
              <a:buSzPts val="1400"/>
              <a:buChar char="■"/>
              <a:defRPr>
                <a:solidFill>
                  <a:schemeClr val="dk2"/>
                </a:solidFill>
              </a:defRPr>
            </a:lvl3pPr>
            <a:lvl4pPr marL="1828800" lvl="3" indent="-317500">
              <a:lnSpc>
                <a:spcPct val="114999"/>
              </a:lnSpc>
              <a:spcBef>
                <a:spcPts val="0"/>
              </a:spcBef>
              <a:spcAft>
                <a:spcPts val="0"/>
              </a:spcAft>
              <a:buClr>
                <a:schemeClr val="dk2"/>
              </a:buClr>
              <a:buSzPts val="1400"/>
              <a:buChar char="●"/>
              <a:defRPr>
                <a:solidFill>
                  <a:schemeClr val="dk2"/>
                </a:solidFill>
              </a:defRPr>
            </a:lvl4pPr>
            <a:lvl5pPr marL="2286000" lvl="4" indent="-317500">
              <a:lnSpc>
                <a:spcPct val="114999"/>
              </a:lnSpc>
              <a:spcBef>
                <a:spcPts val="0"/>
              </a:spcBef>
              <a:spcAft>
                <a:spcPts val="0"/>
              </a:spcAft>
              <a:buClr>
                <a:schemeClr val="dk2"/>
              </a:buClr>
              <a:buSzPts val="1400"/>
              <a:buChar char="○"/>
              <a:defRPr>
                <a:solidFill>
                  <a:schemeClr val="dk2"/>
                </a:solidFill>
              </a:defRPr>
            </a:lvl5pPr>
            <a:lvl6pPr marL="2743200" lvl="5" indent="-317500">
              <a:lnSpc>
                <a:spcPct val="114999"/>
              </a:lnSpc>
              <a:spcBef>
                <a:spcPts val="0"/>
              </a:spcBef>
              <a:spcAft>
                <a:spcPts val="0"/>
              </a:spcAft>
              <a:buClr>
                <a:schemeClr val="dk2"/>
              </a:buClr>
              <a:buSzPts val="1400"/>
              <a:buChar char="■"/>
              <a:defRPr>
                <a:solidFill>
                  <a:schemeClr val="dk2"/>
                </a:solidFill>
              </a:defRPr>
            </a:lvl6pPr>
            <a:lvl7pPr marL="3200400" lvl="6" indent="-317500">
              <a:lnSpc>
                <a:spcPct val="114999"/>
              </a:lnSpc>
              <a:spcBef>
                <a:spcPts val="0"/>
              </a:spcBef>
              <a:spcAft>
                <a:spcPts val="0"/>
              </a:spcAft>
              <a:buClr>
                <a:schemeClr val="dk2"/>
              </a:buClr>
              <a:buSzPts val="1400"/>
              <a:buChar char="●"/>
              <a:defRPr>
                <a:solidFill>
                  <a:schemeClr val="dk2"/>
                </a:solidFill>
              </a:defRPr>
            </a:lvl7pPr>
            <a:lvl8pPr marL="3657600" lvl="7" indent="-317500">
              <a:lnSpc>
                <a:spcPct val="114999"/>
              </a:lnSpc>
              <a:spcBef>
                <a:spcPts val="0"/>
              </a:spcBef>
              <a:spcAft>
                <a:spcPts val="0"/>
              </a:spcAft>
              <a:buClr>
                <a:schemeClr val="dk2"/>
              </a:buClr>
              <a:buSzPts val="1400"/>
              <a:buChar char="○"/>
              <a:defRPr>
                <a:solidFill>
                  <a:schemeClr val="dk2"/>
                </a:solidFill>
              </a:defRPr>
            </a:lvl8pPr>
            <a:lvl9pPr marL="4114800" lvl="8" indent="-317500">
              <a:lnSpc>
                <a:spcPct val="114999"/>
              </a:lnSpc>
              <a:spcBef>
                <a:spcPts val="0"/>
              </a:spcBef>
              <a:spcAft>
                <a:spcPts val="0"/>
              </a:spcAft>
              <a:buClr>
                <a:schemeClr val="dk2"/>
              </a:buClr>
              <a:buSzPts val="1400"/>
              <a:buChar char="■"/>
              <a:defRPr>
                <a:solidFill>
                  <a:schemeClr val="dk2"/>
                </a:solidFill>
              </a:defRPr>
            </a:lvl9pPr>
          </a:lstStyle>
          <a:p>
            <a:pPr>
              <a:defRPr/>
            </a:pPr>
            <a:endParaRPr/>
          </a:p>
        </p:txBody>
      </p:sp>
      <p:sp>
        <p:nvSpPr>
          <p:cNvPr id="931308923" name="Google Shape;8;p1"/>
          <p:cNvSpPr txBox="1">
            <a:spLocks noGrp="1"/>
          </p:cNvSpPr>
          <p:nvPr>
            <p:ph type="sldNum" idx="12"/>
          </p:nvPr>
        </p:nvSpPr>
        <p:spPr bwMode="auto">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defRPr/>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1"/>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1045351128" name="Google Shape;51;p13"/>
          <p:cNvSpPr txBox="1">
            <a:spLocks noGrp="1"/>
          </p:cNvSpPr>
          <p:nvPr>
            <p:ph type="title"/>
          </p:nvPr>
        </p:nvSpPr>
        <p:spPr bwMode="auto">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defRPr>
            </a:lvl9pPr>
          </a:lstStyle>
          <a:p>
            <a:pPr>
              <a:defRPr/>
            </a:pPr>
            <a:endParaRPr/>
          </a:p>
        </p:txBody>
      </p:sp>
      <p:sp>
        <p:nvSpPr>
          <p:cNvPr id="1086638321" name="Google Shape;52;p13"/>
          <p:cNvSpPr txBox="1">
            <a:spLocks noGrp="1"/>
          </p:cNvSpPr>
          <p:nvPr>
            <p:ph type="body" idx="1"/>
          </p:nvPr>
        </p:nvSpPr>
        <p:spPr bwMode="auto">
          <a:xfrm>
            <a:off x="628650" y="1369218"/>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9pPr>
          </a:lstStyle>
          <a:p>
            <a:pPr>
              <a:defRPr/>
            </a:pPr>
            <a:endParaRPr/>
          </a:p>
        </p:txBody>
      </p:sp>
      <p:sp>
        <p:nvSpPr>
          <p:cNvPr id="387691607" name="Google Shape;53;p13"/>
          <p:cNvSpPr txBox="1">
            <a:spLocks noGrp="1"/>
          </p:cNvSpPr>
          <p:nvPr>
            <p:ph type="dt" idx="10"/>
          </p:nvPr>
        </p:nvSpPr>
        <p:spPr bwMode="auto">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9pPr>
          </a:lstStyle>
          <a:p>
            <a:pPr>
              <a:defRPr/>
            </a:pPr>
            <a:endParaRPr/>
          </a:p>
        </p:txBody>
      </p:sp>
      <p:sp>
        <p:nvSpPr>
          <p:cNvPr id="1296027909" name="Google Shape;54;p13"/>
          <p:cNvSpPr txBox="1">
            <a:spLocks noGrp="1"/>
          </p:cNvSpPr>
          <p:nvPr>
            <p:ph type="ftr" idx="11"/>
          </p:nvPr>
        </p:nvSpPr>
        <p:spPr bwMode="auto">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defRPr>
            </a:lvl9pPr>
          </a:lstStyle>
          <a:p>
            <a:pPr>
              <a:defRPr/>
            </a:pPr>
            <a:endParaRPr/>
          </a:p>
        </p:txBody>
      </p:sp>
      <p:sp>
        <p:nvSpPr>
          <p:cNvPr id="627598814" name="Google Shape;55;p13"/>
          <p:cNvSpPr txBox="1">
            <a:spLocks noGrp="1"/>
          </p:cNvSpPr>
          <p:nvPr>
            <p:ph type="sldNum" idx="12"/>
          </p:nvPr>
        </p:nvSpPr>
        <p:spPr bwMode="auto">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dt="0" ftr="0" hdr="0" sldNum="1"/>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552475675" name="Google Shape;130;p26"/>
          <p:cNvSpPr txBox="1">
            <a:spLocks noGrp="1"/>
          </p:cNvSpPr>
          <p:nvPr>
            <p:ph type="title"/>
          </p:nvPr>
        </p:nvSpPr>
        <p:spPr bwMode="auto">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pPr>
              <a:defRPr/>
            </a:pPr>
            <a:endParaRPr/>
          </a:p>
        </p:txBody>
      </p:sp>
      <p:sp>
        <p:nvSpPr>
          <p:cNvPr id="48006571" name="Google Shape;131;p26"/>
          <p:cNvSpPr txBox="1">
            <a:spLocks noGrp="1"/>
          </p:cNvSpPr>
          <p:nvPr>
            <p:ph type="body" idx="1"/>
          </p:nvPr>
        </p:nvSpPr>
        <p:spPr bwMode="auto">
          <a:xfrm>
            <a:off x="628650" y="1369218"/>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defRPr>
            </a:lvl9pPr>
          </a:lstStyle>
          <a:p>
            <a:pPr>
              <a:defRPr/>
            </a:pPr>
            <a:endParaRPr/>
          </a:p>
        </p:txBody>
      </p:sp>
      <p:sp>
        <p:nvSpPr>
          <p:cNvPr id="1868174908" name="Google Shape;132;p26"/>
          <p:cNvSpPr txBox="1">
            <a:spLocks noGrp="1"/>
          </p:cNvSpPr>
          <p:nvPr>
            <p:ph type="dt" idx="10"/>
          </p:nvPr>
        </p:nvSpPr>
        <p:spPr bwMode="auto">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defRPr>
            </a:lvl9pPr>
          </a:lstStyle>
          <a:p>
            <a:pPr>
              <a:defRPr/>
            </a:pPr>
            <a:endParaRPr/>
          </a:p>
        </p:txBody>
      </p:sp>
      <p:sp>
        <p:nvSpPr>
          <p:cNvPr id="1245933661" name="Google Shape;133;p26"/>
          <p:cNvSpPr txBox="1">
            <a:spLocks noGrp="1"/>
          </p:cNvSpPr>
          <p:nvPr>
            <p:ph type="ftr" idx="11"/>
          </p:nvPr>
        </p:nvSpPr>
        <p:spPr bwMode="auto">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defRPr>
            </a:lvl9pPr>
          </a:lstStyle>
          <a:p>
            <a:pPr>
              <a:defRPr/>
            </a:pPr>
            <a:endParaRPr/>
          </a:p>
        </p:txBody>
      </p:sp>
      <p:sp>
        <p:nvSpPr>
          <p:cNvPr id="826815148" name="Google Shape;134;p26"/>
          <p:cNvSpPr txBox="1">
            <a:spLocks noGrp="1"/>
          </p:cNvSpPr>
          <p:nvPr>
            <p:ph type="sldNum" idx="12"/>
          </p:nvPr>
        </p:nvSpPr>
        <p:spPr bwMode="auto">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defRPr>
            </a:lvl1pPr>
            <a:lvl2pPr marL="0" marR="0" lvl="1" indent="0" algn="r" rtl="0">
              <a:spcBef>
                <a:spcPts val="0"/>
              </a:spcBef>
              <a:buNone/>
              <a:defRPr sz="900" b="0" i="0" u="none" strike="noStrike" cap="none">
                <a:solidFill>
                  <a:srgbClr val="888888"/>
                </a:solidFill>
                <a:latin typeface="Calibri"/>
                <a:ea typeface="Calibri"/>
                <a:cs typeface="Calibri"/>
              </a:defRPr>
            </a:lvl2pPr>
            <a:lvl3pPr marL="0" marR="0" lvl="2" indent="0" algn="r" rtl="0">
              <a:spcBef>
                <a:spcPts val="0"/>
              </a:spcBef>
              <a:buNone/>
              <a:defRPr sz="900" b="0" i="0" u="none" strike="noStrike" cap="none">
                <a:solidFill>
                  <a:srgbClr val="888888"/>
                </a:solidFill>
                <a:latin typeface="Calibri"/>
                <a:ea typeface="Calibri"/>
                <a:cs typeface="Calibri"/>
              </a:defRPr>
            </a:lvl3pPr>
            <a:lvl4pPr marL="0" marR="0" lvl="3" indent="0" algn="r" rtl="0">
              <a:spcBef>
                <a:spcPts val="0"/>
              </a:spcBef>
              <a:buNone/>
              <a:defRPr sz="900" b="0" i="0" u="none" strike="noStrike" cap="none">
                <a:solidFill>
                  <a:srgbClr val="888888"/>
                </a:solidFill>
                <a:latin typeface="Calibri"/>
                <a:ea typeface="Calibri"/>
                <a:cs typeface="Calibri"/>
              </a:defRPr>
            </a:lvl4pPr>
            <a:lvl5pPr marL="0" marR="0" lvl="4" indent="0" algn="r" rtl="0">
              <a:spcBef>
                <a:spcPts val="0"/>
              </a:spcBef>
              <a:buNone/>
              <a:defRPr sz="900" b="0" i="0" u="none" strike="noStrike" cap="none">
                <a:solidFill>
                  <a:srgbClr val="888888"/>
                </a:solidFill>
                <a:latin typeface="Calibri"/>
                <a:ea typeface="Calibri"/>
                <a:cs typeface="Calibri"/>
              </a:defRPr>
            </a:lvl5pPr>
            <a:lvl6pPr marL="0" marR="0" lvl="5" indent="0" algn="r" rtl="0">
              <a:spcBef>
                <a:spcPts val="0"/>
              </a:spcBef>
              <a:buNone/>
              <a:defRPr sz="900" b="0" i="0" u="none" strike="noStrike" cap="none">
                <a:solidFill>
                  <a:srgbClr val="888888"/>
                </a:solidFill>
                <a:latin typeface="Calibri"/>
                <a:ea typeface="Calibri"/>
                <a:cs typeface="Calibri"/>
              </a:defRPr>
            </a:lvl6pPr>
            <a:lvl7pPr marL="0" marR="0" lvl="6" indent="0" algn="r" rtl="0">
              <a:spcBef>
                <a:spcPts val="0"/>
              </a:spcBef>
              <a:buNone/>
              <a:defRPr sz="900" b="0" i="0" u="none" strike="noStrike" cap="none">
                <a:solidFill>
                  <a:srgbClr val="888888"/>
                </a:solidFill>
                <a:latin typeface="Calibri"/>
                <a:ea typeface="Calibri"/>
                <a:cs typeface="Calibri"/>
              </a:defRPr>
            </a:lvl7pPr>
            <a:lvl8pPr marL="0" marR="0" lvl="7" indent="0" algn="r" rtl="0">
              <a:spcBef>
                <a:spcPts val="0"/>
              </a:spcBef>
              <a:buNone/>
              <a:defRPr sz="900" b="0" i="0" u="none" strike="noStrike" cap="none">
                <a:solidFill>
                  <a:srgbClr val="888888"/>
                </a:solidFill>
                <a:latin typeface="Calibri"/>
                <a:ea typeface="Calibri"/>
                <a:cs typeface="Calibri"/>
              </a:defRPr>
            </a:lvl8pPr>
            <a:lvl9pPr marL="0" marR="0" lvl="8" indent="0" algn="r" rtl="0">
              <a:spcBef>
                <a:spcPts val="0"/>
              </a:spcBef>
              <a:buNone/>
              <a:defRPr sz="900" b="0" i="0" u="none" strike="noStrike" cap="none">
                <a:solidFill>
                  <a:srgbClr val="888888"/>
                </a:solidFill>
                <a:latin typeface="Calibri"/>
                <a:ea typeface="Calibri"/>
                <a:cs typeface="Calibri"/>
              </a:defRPr>
            </a:lvl9pPr>
          </a:lstStyle>
          <a:p>
            <a:pPr marL="0" lvl="0" indent="0" algn="r" rtl="0">
              <a:spcBef>
                <a:spcPts val="0"/>
              </a:spcBef>
              <a:spcAft>
                <a:spcPts val="0"/>
              </a:spcAft>
              <a:buNone/>
              <a:defRPr/>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1"/>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hyperlink" Target="https://doi.org/10.1021/acs.chemmater.0c03402" TargetMode="External"/><Relationship Id="rId5" Type="http://schemas.openxmlformats.org/officeDocument/2006/relationships/hyperlink" Target="https://doi.org/10.1016/j.knosys.2024.108634"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hyperlink" Target="https://doi.org/10.1016/j.commatsci.2020.110191"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6.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3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3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3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3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hyperlink" Target="https://doi.org/10.1016/j.commatsci.2020.110191"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hyperlink" Target="https://doi.org/10.1016/j.commatsci.2020.110191" TargetMode="External"/><Relationship Id="rId9" Type="http://schemas.openxmlformats.org/officeDocument/2006/relationships/hyperlink" Target="https://github.com/chenebuah/ML_abx3_dataset" TargetMode="External"/><Relationship Id="rId10" Type="http://schemas.openxmlformats.org/officeDocument/2006/relationships/hyperlink" Target="https://doi.org/10.1021/acs.chemmater.0c03402" TargetMode="External"/><Relationship Id="rId11" Type="http://schemas.openxmlformats.org/officeDocument/2006/relationships/hyperlink" Target="https://doi.org/10.1016/j.knosys.2024.108634"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hyperlink" Target="https://github.com/chenebuah/ML_abx3_dataset"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hyperlink" Target="https://doi.org/10.1016/j.commatsci.2020.110191"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74286466" name="Google Shape;209;p38"/>
          <p:cNvSpPr txBox="1">
            <a:spLocks noGrp="1"/>
          </p:cNvSpPr>
          <p:nvPr>
            <p:ph type="ctrTitle"/>
          </p:nvPr>
        </p:nvSpPr>
        <p:spPr bwMode="auto">
          <a:xfrm>
            <a:off x="1143000" y="841772"/>
            <a:ext cx="6858000"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defRPr/>
            </a:pPr>
            <a:endParaRPr/>
          </a:p>
        </p:txBody>
      </p:sp>
      <p:sp>
        <p:nvSpPr>
          <p:cNvPr id="1512922870" name="Google Shape;210;p38"/>
          <p:cNvSpPr txBox="1">
            <a:spLocks noGrp="1"/>
          </p:cNvSpPr>
          <p:nvPr>
            <p:ph type="subTitle" idx="1"/>
          </p:nvPr>
        </p:nvSpPr>
        <p:spPr bwMode="auto">
          <a:xfrm>
            <a:off x="1143000" y="2701528"/>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defRPr/>
            </a:pPr>
            <a:endParaRPr/>
          </a:p>
        </p:txBody>
      </p:sp>
      <p:pic>
        <p:nvPicPr>
          <p:cNvPr id="571643209" name="Google Shape;211;p38"/>
          <p:cNvPicPr/>
          <p:nvPr/>
        </p:nvPicPr>
        <p:blipFill>
          <a:blip r:embed="rId3">
            <a:alphaModFix/>
          </a:blip>
          <a:stretch/>
        </p:blipFill>
        <p:spPr bwMode="auto">
          <a:xfrm>
            <a:off x="0" y="7454"/>
            <a:ext cx="9144001" cy="5143500"/>
          </a:xfrm>
          <a:prstGeom prst="rect">
            <a:avLst/>
          </a:prstGeom>
          <a:noFill/>
          <a:ln>
            <a:noFill/>
          </a:ln>
        </p:spPr>
      </p:pic>
      <p:sp>
        <p:nvSpPr>
          <p:cNvPr id="392158087" name="Google Shape;212;p38"/>
          <p:cNvSpPr txBox="1"/>
          <p:nvPr/>
        </p:nvSpPr>
        <p:spPr bwMode="auto">
          <a:xfrm>
            <a:off x="98451" y="162031"/>
            <a:ext cx="57522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defRPr/>
            </a:pPr>
            <a:r>
              <a:rPr lang="en" sz="2400" b="1" i="0" u="none" strike="noStrike" cap="none">
                <a:solidFill>
                  <a:srgbClr val="001B66"/>
                </a:solidFill>
                <a:latin typeface="Calibri"/>
                <a:ea typeface="Calibri"/>
                <a:cs typeface="Calibri"/>
              </a:rPr>
              <a:t>ISLAMIC UNIVERSITY OF TECHNOLOGY</a:t>
            </a:r>
            <a:endParaRPr sz="1100"/>
          </a:p>
        </p:txBody>
      </p:sp>
      <p:sp>
        <p:nvSpPr>
          <p:cNvPr id="326492082" name="Google Shape;213;p38"/>
          <p:cNvSpPr/>
          <p:nvPr/>
        </p:nvSpPr>
        <p:spPr bwMode="auto">
          <a:xfrm>
            <a:off x="2175600" y="4709600"/>
            <a:ext cx="47928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defRPr/>
            </a:pPr>
            <a:r>
              <a:rPr lang="en" sz="1500" b="1" i="0" u="none" strike="noStrike" cap="none">
                <a:solidFill>
                  <a:srgbClr val="202124"/>
                </a:solidFill>
                <a:latin typeface="Calibri"/>
                <a:ea typeface="Calibri"/>
                <a:cs typeface="Calibri"/>
              </a:rPr>
              <a:t>Creating Global Citizens Rooted with Islamic Values</a:t>
            </a:r>
            <a:endParaRPr sz="1500" b="1" i="0" u="none" strike="noStrike" cap="none">
              <a:solidFill>
                <a:schemeClr val="dk1"/>
              </a:solidFill>
              <a:latin typeface="Calibri"/>
              <a:ea typeface="Calibri"/>
              <a:cs typeface="Calibri"/>
            </a:endParaRPr>
          </a:p>
        </p:txBody>
      </p:sp>
      <p:sp>
        <p:nvSpPr>
          <p:cNvPr id="1768654809" name="Google Shape;214;p38"/>
          <p:cNvSpPr/>
          <p:nvPr/>
        </p:nvSpPr>
        <p:spPr bwMode="auto">
          <a:xfrm>
            <a:off x="3614225" y="841784"/>
            <a:ext cx="1915500" cy="401100"/>
          </a:xfrm>
          <a:prstGeom prst="rect">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defRPr/>
            </a:pPr>
            <a:r>
              <a:rPr lang="en" sz="2700" b="0" i="0" u="none" strike="noStrike" cap="none">
                <a:solidFill>
                  <a:schemeClr val="dk1"/>
                </a:solidFill>
                <a:latin typeface="Algerian"/>
                <a:ea typeface="Algerian"/>
                <a:cs typeface="Algerian"/>
              </a:rPr>
              <a:t>EEE-4</a:t>
            </a:r>
            <a:r>
              <a:rPr lang="en" sz="2700">
                <a:solidFill>
                  <a:schemeClr val="dk1"/>
                </a:solidFill>
                <a:latin typeface="Algerian"/>
                <a:ea typeface="Algerian"/>
                <a:cs typeface="Algerian"/>
              </a:rPr>
              <a:t>8</a:t>
            </a:r>
            <a:r>
              <a:rPr lang="en" sz="2700" b="0" i="0" u="none" strike="noStrike" cap="none">
                <a:solidFill>
                  <a:schemeClr val="dk1"/>
                </a:solidFill>
                <a:latin typeface="Algerian"/>
                <a:ea typeface="Algerian"/>
                <a:cs typeface="Algerian"/>
              </a:rPr>
              <a:t>00</a:t>
            </a:r>
            <a:endParaRPr sz="1100">
              <a:solidFill>
                <a:schemeClr val="dk1"/>
              </a:solidFill>
            </a:endParaRPr>
          </a:p>
        </p:txBody>
      </p:sp>
      <p:sp>
        <p:nvSpPr>
          <p:cNvPr id="404628357" name="Google Shape;215;p38"/>
          <p:cNvSpPr txBox="1"/>
          <p:nvPr/>
        </p:nvSpPr>
        <p:spPr bwMode="auto">
          <a:xfrm>
            <a:off x="2811735" y="1605161"/>
            <a:ext cx="3520500" cy="13392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defRPr/>
            </a:pPr>
            <a:r>
              <a:rPr lang="en" sz="1500" b="1" i="0" u="sng" strike="noStrike" cap="none">
                <a:solidFill>
                  <a:schemeClr val="dk1"/>
                </a:solidFill>
                <a:latin typeface="Garamond"/>
                <a:ea typeface="Garamond"/>
                <a:cs typeface="Garamond"/>
              </a:rPr>
              <a:t>MEMBERS:</a:t>
            </a:r>
            <a:endParaRPr sz="1500" b="1">
              <a:latin typeface="Garamond"/>
              <a:ea typeface="Garamond"/>
              <a:cs typeface="Garamond"/>
            </a:endParaRPr>
          </a:p>
          <a:p>
            <a:pPr marL="0" marR="0" lvl="0" indent="0" algn="ctr" rtl="0">
              <a:lnSpc>
                <a:spcPct val="150000"/>
              </a:lnSpc>
              <a:spcBef>
                <a:spcPts val="0"/>
              </a:spcBef>
              <a:spcAft>
                <a:spcPts val="0"/>
              </a:spcAft>
              <a:buNone/>
              <a:defRPr/>
            </a:pPr>
            <a:r>
              <a:rPr lang="en" sz="1500" b="1">
                <a:solidFill>
                  <a:schemeClr val="dk1"/>
                </a:solidFill>
                <a:latin typeface="Garamond"/>
                <a:ea typeface="Garamond"/>
                <a:cs typeface="Garamond"/>
              </a:rPr>
              <a:t>200021103</a:t>
            </a:r>
            <a:r>
              <a:rPr lang="en" sz="1500">
                <a:solidFill>
                  <a:schemeClr val="dk1"/>
                </a:solidFill>
                <a:latin typeface="Garamond"/>
                <a:ea typeface="Garamond"/>
                <a:cs typeface="Garamond"/>
              </a:rPr>
              <a:t> – Adib Sadman Al Haque</a:t>
            </a:r>
            <a:endParaRPr sz="1500">
              <a:latin typeface="Garamond"/>
              <a:ea typeface="Garamond"/>
              <a:cs typeface="Garamond"/>
            </a:endParaRPr>
          </a:p>
          <a:p>
            <a:pPr marL="0" marR="0" lvl="0" indent="0" algn="ctr" rtl="0">
              <a:lnSpc>
                <a:spcPct val="150000"/>
              </a:lnSpc>
              <a:spcBef>
                <a:spcPts val="0"/>
              </a:spcBef>
              <a:spcAft>
                <a:spcPts val="0"/>
              </a:spcAft>
              <a:buNone/>
              <a:defRPr/>
            </a:pPr>
            <a:r>
              <a:rPr lang="en" sz="1500" b="1">
                <a:solidFill>
                  <a:schemeClr val="dk1"/>
                </a:solidFill>
                <a:latin typeface="Garamond"/>
                <a:ea typeface="Garamond"/>
                <a:cs typeface="Garamond"/>
              </a:rPr>
              <a:t>200021108</a:t>
            </a:r>
            <a:r>
              <a:rPr lang="en" sz="1500">
                <a:solidFill>
                  <a:schemeClr val="dk1"/>
                </a:solidFill>
                <a:latin typeface="Garamond"/>
                <a:ea typeface="Garamond"/>
                <a:cs typeface="Garamond"/>
              </a:rPr>
              <a:t> – Zerin Yeasmin</a:t>
            </a:r>
            <a:endParaRPr sz="1500">
              <a:latin typeface="Garamond"/>
              <a:ea typeface="Garamond"/>
              <a:cs typeface="Garamond"/>
            </a:endParaRPr>
          </a:p>
          <a:p>
            <a:pPr marL="0" marR="0" lvl="0" indent="0" algn="ctr" rtl="0">
              <a:lnSpc>
                <a:spcPct val="150000"/>
              </a:lnSpc>
              <a:spcBef>
                <a:spcPts val="0"/>
              </a:spcBef>
              <a:spcAft>
                <a:spcPts val="0"/>
              </a:spcAft>
              <a:buNone/>
              <a:defRPr/>
            </a:pPr>
            <a:r>
              <a:rPr lang="en" sz="1500" b="1">
                <a:solidFill>
                  <a:schemeClr val="dk1"/>
                </a:solidFill>
                <a:latin typeface="Garamond"/>
                <a:ea typeface="Garamond"/>
                <a:cs typeface="Garamond"/>
              </a:rPr>
              <a:t>200021118</a:t>
            </a:r>
            <a:r>
              <a:rPr lang="en" sz="1500">
                <a:solidFill>
                  <a:schemeClr val="dk1"/>
                </a:solidFill>
                <a:latin typeface="Garamond"/>
                <a:ea typeface="Garamond"/>
                <a:cs typeface="Garamond"/>
              </a:rPr>
              <a:t> – Omar Faruk</a:t>
            </a:r>
            <a:endParaRPr sz="1500">
              <a:latin typeface="Garamond"/>
              <a:ea typeface="Garamond"/>
              <a:cs typeface="Garamond"/>
            </a:endParaRPr>
          </a:p>
        </p:txBody>
      </p:sp>
      <p:sp>
        <p:nvSpPr>
          <p:cNvPr id="361184907" name="Google Shape;216;p38"/>
          <p:cNvSpPr txBox="1"/>
          <p:nvPr/>
        </p:nvSpPr>
        <p:spPr bwMode="auto">
          <a:xfrm>
            <a:off x="163162" y="1501379"/>
            <a:ext cx="2751023" cy="1546800"/>
          </a:xfrm>
          <a:prstGeom prst="rect">
            <a:avLst/>
          </a:prstGeom>
          <a:noFill/>
          <a:ln w="9525" cap="flat" cmpd="sng">
            <a:solidFill>
              <a:schemeClr val="dk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50000"/>
              </a:lnSpc>
              <a:spcBef>
                <a:spcPts val="0"/>
              </a:spcBef>
              <a:spcAft>
                <a:spcPts val="0"/>
              </a:spcAft>
              <a:buClr>
                <a:schemeClr val="accent1"/>
              </a:buClr>
              <a:buSzPts val="1200"/>
              <a:buFont typeface="Lato"/>
              <a:buNone/>
              <a:defRPr/>
            </a:pPr>
            <a:r>
              <a:rPr lang="en" sz="1100" b="1" i="0" u="none" strike="noStrike" cap="none">
                <a:solidFill>
                  <a:schemeClr val="dk1"/>
                </a:solidFill>
                <a:latin typeface="Garamond"/>
                <a:ea typeface="Garamond"/>
                <a:cs typeface="Garamond"/>
              </a:rPr>
              <a:t>Supervisor:</a:t>
            </a:r>
            <a:endParaRPr sz="1100" b="1" i="0" u="none" strike="noStrike" cap="none">
              <a:solidFill>
                <a:schemeClr val="dk1"/>
              </a:solidFill>
              <a:latin typeface="Garamond"/>
              <a:ea typeface="Garamond"/>
              <a:cs typeface="Garamond"/>
            </a:endParaRPr>
          </a:p>
          <a:p>
            <a:pPr marL="0" marR="0" lvl="0" indent="0" algn="l" rtl="0">
              <a:lnSpc>
                <a:spcPct val="150000"/>
              </a:lnSpc>
              <a:spcBef>
                <a:spcPts val="0"/>
              </a:spcBef>
              <a:spcAft>
                <a:spcPts val="0"/>
              </a:spcAft>
              <a:buClr>
                <a:schemeClr val="accent1"/>
              </a:buClr>
              <a:buSzPts val="1200"/>
              <a:buFont typeface="Lato"/>
              <a:buNone/>
              <a:defRPr/>
            </a:pPr>
            <a:r>
              <a:rPr lang="en" sz="1100" b="0" i="0" u="none" strike="noStrike" cap="none">
                <a:solidFill>
                  <a:schemeClr val="dk1"/>
                </a:solidFill>
                <a:latin typeface="Garamond"/>
                <a:ea typeface="Garamond"/>
                <a:cs typeface="Garamond"/>
              </a:rPr>
              <a:t>Mr. Asif Newaz</a:t>
            </a:r>
            <a:endParaRPr sz="1100" b="0" i="0" u="none" strike="noStrike" cap="none">
              <a:solidFill>
                <a:schemeClr val="dk1"/>
              </a:solidFill>
              <a:latin typeface="Garamond"/>
              <a:ea typeface="Garamond"/>
              <a:cs typeface="Garamond"/>
            </a:endParaRPr>
          </a:p>
          <a:p>
            <a:pPr marL="0" marR="0" lvl="0" indent="0" algn="l" rtl="0">
              <a:lnSpc>
                <a:spcPct val="150000"/>
              </a:lnSpc>
              <a:spcBef>
                <a:spcPts val="0"/>
              </a:spcBef>
              <a:spcAft>
                <a:spcPts val="0"/>
              </a:spcAft>
              <a:buClr>
                <a:schemeClr val="accent1"/>
              </a:buClr>
              <a:buSzPts val="1200"/>
              <a:buFont typeface="Lato"/>
              <a:buNone/>
              <a:defRPr/>
            </a:pPr>
            <a:r>
              <a:rPr lang="en" sz="1100" b="0" i="0" u="none" strike="noStrike" cap="none">
                <a:solidFill>
                  <a:schemeClr val="dk1"/>
                </a:solidFill>
                <a:latin typeface="Garamond"/>
                <a:ea typeface="Garamond"/>
                <a:cs typeface="Garamond"/>
              </a:rPr>
              <a:t>Lecturer</a:t>
            </a:r>
            <a:endParaRPr sz="1100" b="0" i="0" u="none" strike="noStrike" cap="none">
              <a:solidFill>
                <a:schemeClr val="dk1"/>
              </a:solidFill>
              <a:latin typeface="Garamond"/>
              <a:ea typeface="Garamond"/>
              <a:cs typeface="Garamond"/>
            </a:endParaRPr>
          </a:p>
          <a:p>
            <a:pPr marL="0" marR="0" lvl="0" indent="0" algn="l" rtl="0">
              <a:lnSpc>
                <a:spcPct val="150000"/>
              </a:lnSpc>
              <a:spcBef>
                <a:spcPts val="0"/>
              </a:spcBef>
              <a:spcAft>
                <a:spcPts val="0"/>
              </a:spcAft>
              <a:buClr>
                <a:schemeClr val="accent1"/>
              </a:buClr>
              <a:buSzPts val="1200"/>
              <a:buFont typeface="Lato"/>
              <a:buNone/>
              <a:defRPr/>
            </a:pPr>
            <a:r>
              <a:rPr lang="en" sz="1000" b="0" i="0" u="none" strike="noStrike" cap="none">
                <a:solidFill>
                  <a:schemeClr val="dk1"/>
                </a:solidFill>
                <a:latin typeface="Garamond"/>
                <a:ea typeface="Garamond"/>
                <a:cs typeface="Garamond"/>
              </a:rPr>
              <a:t>Department of Electrical and Electronic Engineering </a:t>
            </a:r>
            <a:endParaRPr sz="1000" b="0" i="0" u="none" strike="noStrike" cap="none">
              <a:solidFill>
                <a:schemeClr val="dk1"/>
              </a:solidFill>
              <a:latin typeface="Garamond"/>
              <a:ea typeface="Garamond"/>
              <a:cs typeface="Garamond"/>
            </a:endParaRPr>
          </a:p>
          <a:p>
            <a:pPr marL="0" marR="0" lvl="0" indent="0" algn="l" rtl="0">
              <a:lnSpc>
                <a:spcPct val="150000"/>
              </a:lnSpc>
              <a:spcBef>
                <a:spcPts val="0"/>
              </a:spcBef>
              <a:spcAft>
                <a:spcPts val="0"/>
              </a:spcAft>
              <a:buClr>
                <a:schemeClr val="accent1"/>
              </a:buClr>
              <a:buSzPts val="1200"/>
              <a:buFont typeface="Lato"/>
              <a:buNone/>
              <a:defRPr/>
            </a:pPr>
            <a:r>
              <a:rPr lang="en" sz="1000" b="0" i="0" u="none" strike="noStrike" cap="none">
                <a:solidFill>
                  <a:schemeClr val="dk1"/>
                </a:solidFill>
                <a:latin typeface="Garamond"/>
                <a:ea typeface="Garamond"/>
                <a:cs typeface="Garamond"/>
              </a:rPr>
              <a:t>Islamic University of Technology</a:t>
            </a:r>
            <a:endParaRPr sz="1000" b="0" i="0" u="none" strike="noStrike" cap="none">
              <a:solidFill>
                <a:schemeClr val="dk1"/>
              </a:solidFill>
              <a:latin typeface="Garamond"/>
              <a:ea typeface="Garamond"/>
              <a:cs typeface="Garamond"/>
            </a:endParaRPr>
          </a:p>
          <a:p>
            <a:pPr marL="0" marR="0" lvl="0" indent="0" algn="l" rtl="0">
              <a:lnSpc>
                <a:spcPct val="150000"/>
              </a:lnSpc>
              <a:spcBef>
                <a:spcPts val="0"/>
              </a:spcBef>
              <a:spcAft>
                <a:spcPts val="0"/>
              </a:spcAft>
              <a:buClr>
                <a:schemeClr val="accent1"/>
              </a:buClr>
              <a:buSzPts val="1200"/>
              <a:buFont typeface="Lato"/>
              <a:buNone/>
              <a:defRPr/>
            </a:pPr>
            <a:endParaRPr sz="1100" b="0" i="0" u="none" strike="noStrike" cap="none">
              <a:solidFill>
                <a:schemeClr val="dk1"/>
              </a:solidFill>
              <a:latin typeface="Garamond"/>
              <a:ea typeface="Garamond"/>
              <a:cs typeface="Garamond"/>
            </a:endParaRPr>
          </a:p>
          <a:p>
            <a:pPr marL="0" marR="0" lvl="0" indent="0" algn="l" rtl="0">
              <a:lnSpc>
                <a:spcPct val="150000"/>
              </a:lnSpc>
              <a:spcBef>
                <a:spcPts val="0"/>
              </a:spcBef>
              <a:spcAft>
                <a:spcPts val="0"/>
              </a:spcAft>
              <a:buClr>
                <a:schemeClr val="accent1"/>
              </a:buClr>
              <a:buSzPts val="1200"/>
              <a:buFont typeface="Lato"/>
              <a:buNone/>
              <a:defRPr/>
            </a:pPr>
            <a:endParaRPr sz="1100" b="0" i="0" u="none" strike="noStrike" cap="none">
              <a:solidFill>
                <a:schemeClr val="dk1"/>
              </a:solidFill>
              <a:latin typeface="Garamond"/>
              <a:ea typeface="Garamond"/>
              <a:cs typeface="Garamon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457745481" name="Google Shape;457;p47"/>
          <p:cNvSpPr txBox="1"/>
          <p:nvPr/>
        </p:nvSpPr>
        <p:spPr bwMode="auto">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DATASET &amp; PREPROCESSING</a:t>
            </a:r>
            <a:endParaRPr sz="1100">
              <a:solidFill>
                <a:schemeClr val="dk1"/>
              </a:solidFill>
            </a:endParaRPr>
          </a:p>
        </p:txBody>
      </p:sp>
      <p:sp>
        <p:nvSpPr>
          <p:cNvPr id="87024493" name="Google Shape;458;p47"/>
          <p:cNvSpPr txBox="1"/>
          <p:nvPr/>
        </p:nvSpPr>
        <p:spPr bwMode="auto">
          <a:xfrm>
            <a:off x="962700" y="1191600"/>
            <a:ext cx="7218600" cy="2848199"/>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Calibri"/>
              <a:buAutoNum type="arabicParenR"/>
              <a:defRPr/>
            </a:pPr>
            <a:r>
              <a:rPr lang="en" sz="1200" b="1">
                <a:solidFill>
                  <a:schemeClr val="dk1"/>
                </a:solidFill>
                <a:latin typeface="Calibri"/>
                <a:ea typeface="Calibri"/>
                <a:cs typeface="Calibri"/>
              </a:rPr>
              <a:t>Talapatra et al. (2021):</a:t>
            </a:r>
            <a:r>
              <a:rPr lang="en" sz="1200">
                <a:solidFill>
                  <a:schemeClr val="dk1"/>
                </a:solidFill>
                <a:latin typeface="Calibri"/>
                <a:ea typeface="Calibri"/>
                <a:cs typeface="Calibri"/>
              </a:rPr>
              <a:t> 3469 compounds were used for thermodynamic stability predictions (from DFT calculations). 1505 compounds were used for formability predictions.</a:t>
            </a:r>
            <a:endParaRPr sz="1200">
              <a:solidFill>
                <a:schemeClr val="dk1"/>
              </a:solidFill>
              <a:latin typeface="Calibri"/>
              <a:ea typeface="Calibri"/>
              <a:cs typeface="Calibri"/>
            </a:endParaRPr>
          </a:p>
          <a:p>
            <a:pPr marL="457200" lvl="0" indent="-228600" algn="l" rtl="0">
              <a:spcBef>
                <a:spcPts val="800"/>
              </a:spcBef>
              <a:spcAft>
                <a:spcPts val="0"/>
              </a:spcAft>
              <a:buNone/>
              <a:defRPr/>
            </a:pPr>
            <a:r>
              <a:rPr lang="en" sz="1200" b="1">
                <a:solidFill>
                  <a:schemeClr val="dk1"/>
                </a:solidFill>
                <a:latin typeface="Calibri"/>
                <a:ea typeface="Calibri"/>
                <a:cs typeface="Calibri"/>
              </a:rPr>
              <a:t>       Number of Features:</a:t>
            </a:r>
            <a:r>
              <a:rPr lang="en" sz="1200">
                <a:solidFill>
                  <a:schemeClr val="dk1"/>
                </a:solidFill>
                <a:latin typeface="Calibri"/>
                <a:ea typeface="Calibri"/>
                <a:cs typeface="Calibri"/>
              </a:rPr>
              <a:t> The dataset includes 28 features in total, covering:</a:t>
            </a:r>
            <a:endParaRPr sz="1200">
              <a:solidFill>
                <a:schemeClr val="dk1"/>
              </a:solidFill>
              <a:latin typeface="Calibri"/>
              <a:ea typeface="Calibri"/>
              <a:cs typeface="Calibri"/>
            </a:endParaRPr>
          </a:p>
          <a:p>
            <a:pPr marL="914400" lvl="1" indent="-304800" algn="l" rtl="0">
              <a:spcBef>
                <a:spcPts val="1200"/>
              </a:spcBef>
              <a:spcAft>
                <a:spcPts val="0"/>
              </a:spcAft>
              <a:buClr>
                <a:schemeClr val="dk1"/>
              </a:buClr>
              <a:buSzPts val="1200"/>
              <a:buFont typeface="Calibri"/>
              <a:buChar char="○"/>
              <a:defRPr/>
            </a:pPr>
            <a:r>
              <a:rPr lang="en" sz="1200">
                <a:solidFill>
                  <a:schemeClr val="dk1"/>
                </a:solidFill>
                <a:latin typeface="Calibri"/>
                <a:ea typeface="Calibri"/>
                <a:cs typeface="Calibri"/>
              </a:rPr>
              <a:t>Chemical features: The elemental properties of cations and anions.</a:t>
            </a:r>
            <a:endParaRPr sz="1200">
              <a:solidFill>
                <a:schemeClr val="dk1"/>
              </a:solidFill>
              <a:latin typeface="Calibri"/>
              <a:ea typeface="Calibri"/>
              <a:cs typeface="Calibri"/>
            </a:endParaRPr>
          </a:p>
          <a:p>
            <a:pPr marL="914400" lvl="1" indent="-304800" algn="l" rtl="0">
              <a:spcBef>
                <a:spcPts val="0"/>
              </a:spcBef>
              <a:spcAft>
                <a:spcPts val="0"/>
              </a:spcAft>
              <a:buClr>
                <a:schemeClr val="dk1"/>
              </a:buClr>
              <a:buSzPts val="1200"/>
              <a:buFont typeface="Calibri"/>
              <a:buChar char="○"/>
              <a:defRPr/>
            </a:pPr>
            <a:r>
              <a:rPr lang="en" sz="1200">
                <a:solidFill>
                  <a:schemeClr val="dk1"/>
                </a:solidFill>
                <a:latin typeface="Calibri"/>
                <a:ea typeface="Calibri"/>
                <a:cs typeface="Calibri"/>
              </a:rPr>
              <a:t>Geometrical features: Goldschmidt tolerance factor, octahedral factor.</a:t>
            </a:r>
            <a:endParaRPr sz="1200">
              <a:solidFill>
                <a:schemeClr val="dk1"/>
              </a:solidFill>
              <a:latin typeface="Calibri"/>
              <a:ea typeface="Calibri"/>
              <a:cs typeface="Calibri"/>
            </a:endParaRPr>
          </a:p>
          <a:p>
            <a:pPr marL="914400" lvl="1" indent="-304800" algn="l" rtl="0">
              <a:spcBef>
                <a:spcPts val="0"/>
              </a:spcBef>
              <a:spcAft>
                <a:spcPts val="0"/>
              </a:spcAft>
              <a:buClr>
                <a:schemeClr val="dk1"/>
              </a:buClr>
              <a:buSzPts val="1200"/>
              <a:buFont typeface="Calibri"/>
              <a:buChar char="○"/>
              <a:defRPr/>
            </a:pPr>
            <a:r>
              <a:rPr lang="en" sz="1200">
                <a:solidFill>
                  <a:schemeClr val="dk1"/>
                </a:solidFill>
                <a:latin typeface="Calibri"/>
                <a:ea typeface="Calibri"/>
                <a:cs typeface="Calibri"/>
              </a:rPr>
              <a:t>DFT-calculated properties: Stability energy, formation energy, and energy above the convex hull.</a:t>
            </a:r>
            <a:endParaRPr sz="1200">
              <a:solidFill>
                <a:schemeClr val="dk1"/>
              </a:solidFill>
              <a:latin typeface="Calibri"/>
              <a:ea typeface="Calibri"/>
              <a:cs typeface="Calibri"/>
            </a:endParaRPr>
          </a:p>
          <a:p>
            <a:pPr marL="0" lvl="0" indent="0" algn="l" rtl="0">
              <a:spcBef>
                <a:spcPts val="1200"/>
              </a:spcBef>
              <a:spcAft>
                <a:spcPts val="0"/>
              </a:spcAft>
              <a:buNone/>
              <a:defRPr/>
            </a:pPr>
            <a:endParaRPr sz="1200">
              <a:solidFill>
                <a:schemeClr val="dk1"/>
              </a:solidFill>
              <a:latin typeface="Calibri"/>
              <a:ea typeface="Calibri"/>
              <a:cs typeface="Calibri"/>
            </a:endParaRPr>
          </a:p>
          <a:p>
            <a:pPr marL="457200" lvl="0" indent="-304800" algn="l" rtl="0">
              <a:lnSpc>
                <a:spcPct val="115833"/>
              </a:lnSpc>
              <a:spcBef>
                <a:spcPts val="800"/>
              </a:spcBef>
              <a:spcAft>
                <a:spcPts val="0"/>
              </a:spcAft>
              <a:buClr>
                <a:schemeClr val="dk1"/>
              </a:buClr>
              <a:buSzPts val="1200"/>
              <a:buFont typeface="Calibri"/>
              <a:buAutoNum type="arabicParenR"/>
              <a:defRPr/>
            </a:pPr>
            <a:r>
              <a:rPr lang="en" sz="1200" b="1">
                <a:solidFill>
                  <a:schemeClr val="dk1"/>
                </a:solidFill>
                <a:latin typeface="Calibri"/>
                <a:ea typeface="Calibri"/>
                <a:cs typeface="Calibri"/>
              </a:rPr>
              <a:t>Newaz et al. (2024): </a:t>
            </a:r>
            <a:r>
              <a:rPr lang="en" sz="1200">
                <a:solidFill>
                  <a:schemeClr val="dk1"/>
                </a:solidFill>
                <a:latin typeface="Calibri"/>
                <a:ea typeface="Calibri"/>
                <a:cs typeface="Calibri"/>
              </a:rPr>
              <a:t>The dataset used in this study contains 65 binary imbalanced datasets and 10 multiclass imbalanced datasets.The datasets include different types of features, depending on the domain and the classification task.</a:t>
            </a:r>
            <a:br>
              <a:rPr lang="en" sz="1200">
                <a:solidFill>
                  <a:schemeClr val="dk1"/>
                </a:solidFill>
                <a:latin typeface="Calibri"/>
                <a:ea typeface="Calibri"/>
                <a:cs typeface="Calibri"/>
              </a:rPr>
            </a:br>
            <a:endParaRPr/>
          </a:p>
        </p:txBody>
      </p:sp>
      <p:sp>
        <p:nvSpPr>
          <p:cNvPr id="1589524175" name="Google Shape;459;p47"/>
          <p:cNvSpPr txBox="1"/>
          <p:nvPr/>
        </p:nvSpPr>
        <p:spPr bwMode="auto">
          <a:xfrm>
            <a:off x="21450" y="3935150"/>
            <a:ext cx="9101100" cy="10518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0"/>
              </a:spcAft>
              <a:buNone/>
              <a:defRPr/>
            </a:pPr>
            <a:r>
              <a:rPr lang="en" sz="1000" b="1">
                <a:solidFill>
                  <a:schemeClr val="dk1"/>
                </a:solidFill>
              </a:rPr>
              <a:t>Reference- </a:t>
            </a:r>
            <a:endParaRPr sz="1000" b="1">
              <a:solidFill>
                <a:schemeClr val="dk1"/>
              </a:solidFill>
            </a:endParaRPr>
          </a:p>
          <a:p>
            <a:pPr marL="457200" lvl="0" indent="-292100" algn="l" rtl="0">
              <a:lnSpc>
                <a:spcPct val="115833"/>
              </a:lnSpc>
              <a:spcBef>
                <a:spcPts val="0"/>
              </a:spcBef>
              <a:spcAft>
                <a:spcPts val="0"/>
              </a:spcAft>
              <a:buSzPts val="1000"/>
              <a:buChar char="●"/>
              <a:defRPr/>
            </a:pPr>
            <a:r>
              <a:rPr lang="en" sz="1000">
                <a:solidFill>
                  <a:schemeClr val="dk1"/>
                </a:solidFill>
              </a:rPr>
              <a:t>Talapatra, A., Uberuaga, B. P., Stanek, C. R., &amp; Pilania, G. (2021). </a:t>
            </a:r>
            <a:r>
              <a:rPr lang="en" sz="1000" i="1">
                <a:solidFill>
                  <a:schemeClr val="dk1"/>
                </a:solidFill>
              </a:rPr>
              <a:t>A Machine Learning Approach for the Prediction of Formability and Thermodynamic Stability of Single and Double Perovskite Oxides</a:t>
            </a:r>
            <a:r>
              <a:rPr lang="en" sz="1000">
                <a:solidFill>
                  <a:schemeClr val="dk1"/>
                </a:solidFill>
              </a:rPr>
              <a:t>. Chemistry of Materials, 33(3), 845–858.</a:t>
            </a:r>
            <a:r>
              <a:rPr lang="en" sz="1000" u="sng">
                <a:solidFill>
                  <a:schemeClr val="dk1"/>
                </a:solidFill>
                <a:hlinkClick r:id="rId4" tooltip=""/>
              </a:rPr>
              <a:t> </a:t>
            </a:r>
            <a:r>
              <a:rPr lang="en" sz="1000" u="sng">
                <a:solidFill>
                  <a:srgbClr val="1155CC"/>
                </a:solidFill>
                <a:hlinkClick r:id="rId4" tooltip=""/>
              </a:rPr>
              <a:t>https://doi.org/10.1021/acs.chemmater.0c03402</a:t>
            </a:r>
            <a:endParaRPr sz="1000">
              <a:solidFill>
                <a:schemeClr val="dk1"/>
              </a:solidFill>
            </a:endParaRPr>
          </a:p>
          <a:p>
            <a:pPr marL="457200" lvl="0" indent="-292100" algn="l" rtl="0">
              <a:lnSpc>
                <a:spcPct val="115833"/>
              </a:lnSpc>
              <a:spcBef>
                <a:spcPts val="0"/>
              </a:spcBef>
              <a:spcAft>
                <a:spcPts val="0"/>
              </a:spcAft>
              <a:buSzPts val="1000"/>
              <a:buChar char="●"/>
              <a:defRPr/>
            </a:pPr>
            <a:r>
              <a:rPr lang="en" sz="1000">
                <a:solidFill>
                  <a:schemeClr val="dk1"/>
                </a:solidFill>
              </a:rPr>
              <a:t>Newaz, A., Adib, A. U. R., &amp; Jabid, T. (2024). </a:t>
            </a:r>
            <a:r>
              <a:rPr lang="en" sz="1000" i="1">
                <a:solidFill>
                  <a:schemeClr val="dk1"/>
                </a:solidFill>
              </a:rPr>
              <a:t>iCost: A novel instance complexity-based cost-sensitive learning framework</a:t>
            </a:r>
            <a:r>
              <a:rPr lang="en" sz="1000">
                <a:solidFill>
                  <a:schemeClr val="dk1"/>
                </a:solidFill>
              </a:rPr>
              <a:t>. </a:t>
            </a:r>
            <a:r>
              <a:rPr lang="en" sz="1000" i="1">
                <a:solidFill>
                  <a:schemeClr val="dk1"/>
                </a:solidFill>
              </a:rPr>
              <a:t>Knowledge-Based Systems, 245</a:t>
            </a:r>
            <a:r>
              <a:rPr lang="en" sz="1000">
                <a:solidFill>
                  <a:schemeClr val="dk1"/>
                </a:solidFill>
              </a:rPr>
              <a:t>, 108634. </a:t>
            </a:r>
            <a:r>
              <a:rPr lang="en" sz="1000" u="sng">
                <a:solidFill>
                  <a:srgbClr val="1155CC"/>
                </a:solidFill>
                <a:hlinkClick r:id="rId5" tooltip=""/>
              </a:rPr>
              <a:t>https://doi.org/10.1016/j.knosys.2024.108634</a:t>
            </a:r>
            <a:endParaRPr sz="1000">
              <a:solidFill>
                <a:schemeClr val="dk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807439448" name="Google Shape;464;p48"/>
          <p:cNvSpPr/>
          <p:nvPr/>
        </p:nvSpPr>
        <p:spPr bwMode="auto">
          <a:xfrm>
            <a:off x="472325" y="2070300"/>
            <a:ext cx="2629200" cy="102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defRPr/>
            </a:pPr>
            <a:endParaRPr>
              <a:latin typeface="Calibri"/>
              <a:ea typeface="Calibri"/>
              <a:cs typeface="Calibri"/>
            </a:endParaRPr>
          </a:p>
        </p:txBody>
      </p:sp>
      <p:sp>
        <p:nvSpPr>
          <p:cNvPr id="1805568929" name="Google Shape;465;p48"/>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PREVIOUS WORK</a:t>
            </a:r>
            <a:endParaRPr sz="1100">
              <a:solidFill>
                <a:schemeClr val="dk1"/>
              </a:solidFill>
            </a:endParaRPr>
          </a:p>
        </p:txBody>
      </p:sp>
      <p:pic>
        <p:nvPicPr>
          <p:cNvPr id="865559920" name="Google Shape;466;p48" title="Paper_1_Flow_wbg.png"/>
          <p:cNvPicPr/>
          <p:nvPr/>
        </p:nvPicPr>
        <p:blipFill>
          <a:blip r:embed="rId4">
            <a:alphaModFix/>
          </a:blip>
          <a:stretch/>
        </p:blipFill>
        <p:spPr bwMode="auto">
          <a:xfrm>
            <a:off x="3303175" y="1160100"/>
            <a:ext cx="5626750" cy="3401976"/>
          </a:xfrm>
          <a:prstGeom prst="rect">
            <a:avLst/>
          </a:prstGeom>
          <a:noFill/>
          <a:ln>
            <a:noFill/>
          </a:ln>
        </p:spPr>
      </p:pic>
      <p:sp>
        <p:nvSpPr>
          <p:cNvPr id="932675167" name="Google Shape;467;p48"/>
          <p:cNvSpPr txBox="1"/>
          <p:nvPr/>
        </p:nvSpPr>
        <p:spPr bwMode="auto">
          <a:xfrm>
            <a:off x="153375" y="1994550"/>
            <a:ext cx="32598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100" b="1">
                <a:solidFill>
                  <a:srgbClr val="2E75B5"/>
                </a:solidFill>
                <a:latin typeface="Calibri"/>
                <a:ea typeface="Calibri"/>
                <a:cs typeface="Calibri"/>
              </a:rPr>
              <a:t>Crystal Structure Classification in ABO3 Perovskites</a:t>
            </a:r>
            <a:endParaRPr sz="2100" b="1">
              <a:solidFill>
                <a:srgbClr val="2E75B5"/>
              </a:solidFill>
              <a:latin typeface="Calibri"/>
              <a:ea typeface="Calibri"/>
              <a:cs typeface="Calibri"/>
            </a:endParaRPr>
          </a:p>
        </p:txBody>
      </p:sp>
      <p:sp>
        <p:nvSpPr>
          <p:cNvPr id="1723082217" name="Google Shape;468;p48"/>
          <p:cNvSpPr txBox="1"/>
          <p:nvPr/>
        </p:nvSpPr>
        <p:spPr bwMode="auto">
          <a:xfrm>
            <a:off x="70775" y="4302525"/>
            <a:ext cx="7762500" cy="1262099"/>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defRPr/>
            </a:pPr>
            <a:r>
              <a:rPr lang="en" sz="1000" b="1">
                <a:solidFill>
                  <a:schemeClr val="dk1"/>
                </a:solidFill>
              </a:rPr>
              <a:t>Reference:</a:t>
            </a:r>
            <a:endParaRPr sz="1000" b="1">
              <a:solidFill>
                <a:schemeClr val="dk1"/>
              </a:solidFill>
            </a:endParaRPr>
          </a:p>
          <a:p>
            <a:pPr marL="0" lvl="0" indent="0" algn="just" rtl="0">
              <a:spcBef>
                <a:spcPts val="0"/>
              </a:spcBef>
              <a:spcAft>
                <a:spcPts val="0"/>
              </a:spcAft>
              <a:buNone/>
              <a:defRPr/>
            </a:pPr>
            <a:r>
              <a:rPr lang="en" sz="1000">
                <a:solidFill>
                  <a:schemeClr val="dk1"/>
                </a:solidFill>
              </a:rPr>
              <a:t>Behara, S., Poonawala, T., &amp; Thomas, T. (2020). Crystal structure classification in ABO3 perovskites via machine learning. </a:t>
            </a:r>
            <a:r>
              <a:rPr lang="en" sz="1000" i="1">
                <a:solidFill>
                  <a:schemeClr val="dk1"/>
                </a:solidFill>
              </a:rPr>
              <a:t>Computational Materials Science</a:t>
            </a:r>
            <a:r>
              <a:rPr lang="en" sz="1000">
                <a:solidFill>
                  <a:schemeClr val="dk1"/>
                </a:solidFill>
              </a:rPr>
              <a:t>, </a:t>
            </a:r>
            <a:r>
              <a:rPr lang="en" sz="1000" i="1">
                <a:solidFill>
                  <a:schemeClr val="dk1"/>
                </a:solidFill>
              </a:rPr>
              <a:t>188</a:t>
            </a:r>
            <a:r>
              <a:rPr lang="en" sz="1000">
                <a:solidFill>
                  <a:schemeClr val="dk1"/>
                </a:solidFill>
              </a:rPr>
              <a:t>, 110191. </a:t>
            </a:r>
            <a:r>
              <a:rPr lang="en" sz="1000" u="sng">
                <a:solidFill>
                  <a:schemeClr val="hlink"/>
                </a:solidFill>
                <a:hlinkClick r:id="rId5" tooltip=""/>
              </a:rPr>
              <a:t>https://doi.org/10.1016/j.commatsci.2020.110191</a:t>
            </a:r>
            <a:r>
              <a:rPr lang="en" sz="1000">
                <a:solidFill>
                  <a:schemeClr val="dk1"/>
                </a:solidFill>
              </a:rPr>
              <a:t>, Accepted 16 November 2020  </a:t>
            </a:r>
            <a:endParaRPr sz="1000">
              <a:solidFill>
                <a:schemeClr val="dk1"/>
              </a:solidFill>
            </a:endParaRPr>
          </a:p>
          <a:p>
            <a:pPr marL="0" lvl="0" indent="0" algn="l" rtl="0">
              <a:spcBef>
                <a:spcPts val="0"/>
              </a:spcBef>
              <a:spcAft>
                <a:spcPts val="0"/>
              </a:spcAft>
              <a:buNone/>
              <a:defRPr/>
            </a:pPr>
            <a:endParaRPr sz="1000">
              <a:solidFill>
                <a:schemeClr val="dk1"/>
              </a:solidFill>
            </a:endParaRPr>
          </a:p>
          <a:p>
            <a:pPr marL="0" lvl="0" indent="0" algn="just" rtl="0">
              <a:spcBef>
                <a:spcPts val="0"/>
              </a:spcBef>
              <a:spcAft>
                <a:spcPts val="0"/>
              </a:spcAft>
              <a:buNone/>
              <a:defRPr/>
            </a:pPr>
            <a:r>
              <a:rPr lang="en" sz="1000">
                <a:solidFill>
                  <a:schemeClr val="dk1"/>
                </a:solidFill>
              </a:rPr>
              <a:t>  </a:t>
            </a:r>
            <a:endParaRPr sz="1000">
              <a:solidFill>
                <a:schemeClr val="dk1"/>
              </a:solidFill>
            </a:endParaRPr>
          </a:p>
          <a:p>
            <a:pPr marL="0" lvl="0" indent="-457200" algn="just" rtl="0">
              <a:spcBef>
                <a:spcPts val="0"/>
              </a:spcBef>
              <a:spcAft>
                <a:spcPts val="0"/>
              </a:spcAft>
              <a:buNone/>
              <a:defRPr/>
            </a:pPr>
            <a:r>
              <a:rPr lang="en" sz="1000">
                <a:solidFill>
                  <a:schemeClr val="dk1"/>
                </a:solidFill>
              </a:rPr>
              <a:t>  	</a:t>
            </a:r>
            <a:endParaRPr sz="1000">
              <a:solidFill>
                <a:schemeClr val="dk1"/>
              </a:solidFill>
            </a:endParaRPr>
          </a:p>
          <a:p>
            <a:pPr marL="0" lvl="0" indent="0" algn="l" rtl="0">
              <a:spcBef>
                <a:spcPts val="0"/>
              </a:spcBef>
              <a:spcAft>
                <a:spcPts val="0"/>
              </a:spcAft>
              <a:buNone/>
              <a:defRPr/>
            </a:pPr>
            <a:endParaRPr sz="1000" b="1">
              <a:solidFill>
                <a:schemeClr val="dk1"/>
              </a:solidFill>
            </a:endParaRPr>
          </a:p>
        </p:txBody>
      </p:sp>
      <p:sp>
        <p:nvSpPr>
          <p:cNvPr id="2111506674" name="Google Shape;469;p48"/>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11</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687719980" name="Google Shape;474;p49"/>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7836226" name="Google Shape;475;p49"/>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12</a:t>
            </a:fld>
            <a:endParaRPr/>
          </a:p>
        </p:txBody>
      </p:sp>
      <p:sp>
        <p:nvSpPr>
          <p:cNvPr id="831313528" name="Google Shape;476;p49"/>
          <p:cNvSpPr txBox="1"/>
          <p:nvPr/>
        </p:nvSpPr>
        <p:spPr bwMode="auto">
          <a:xfrm>
            <a:off x="2022450" y="931550"/>
            <a:ext cx="5099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600" b="1">
                <a:solidFill>
                  <a:schemeClr val="dk1"/>
                </a:solidFill>
                <a:latin typeface="Calibri"/>
                <a:ea typeface="Calibri"/>
                <a:cs typeface="Calibri"/>
              </a:rPr>
              <a:t>Prediction of Formability and Thermodynamic Stability of Single and Double Perovskite Oxides</a:t>
            </a:r>
            <a:endParaRPr sz="1800" b="1"/>
          </a:p>
        </p:txBody>
      </p:sp>
      <p:pic>
        <p:nvPicPr>
          <p:cNvPr id="9660908" name="Google Shape;477;p49"/>
          <p:cNvPicPr/>
          <p:nvPr/>
        </p:nvPicPr>
        <p:blipFill>
          <a:blip r:embed="rId4">
            <a:alphaModFix/>
          </a:blip>
          <a:srcRect l="0" t="0" r="0" b="11620"/>
          <a:stretch/>
        </p:blipFill>
        <p:spPr bwMode="auto">
          <a:xfrm>
            <a:off x="1945738" y="1645225"/>
            <a:ext cx="5252525" cy="30495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526801491" name="Google Shape;482;p50"/>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403462163" name="Google Shape;483;p50"/>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13</a:t>
            </a:fld>
            <a:endParaRPr/>
          </a:p>
        </p:txBody>
      </p:sp>
      <p:sp>
        <p:nvSpPr>
          <p:cNvPr id="898784317" name="Google Shape;484;p50"/>
          <p:cNvSpPr txBox="1"/>
          <p:nvPr/>
        </p:nvSpPr>
        <p:spPr bwMode="auto">
          <a:xfrm>
            <a:off x="2038200" y="866250"/>
            <a:ext cx="5067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600" b="1">
                <a:solidFill>
                  <a:schemeClr val="dk1"/>
                </a:solidFill>
                <a:latin typeface="Calibri"/>
                <a:ea typeface="Calibri"/>
                <a:cs typeface="Calibri"/>
              </a:rPr>
              <a:t>Prediction of Formability and Thermodynamic Stability of Single and Double Perovskite Oxides</a:t>
            </a:r>
            <a:endParaRPr sz="1800" b="1"/>
          </a:p>
        </p:txBody>
      </p:sp>
      <p:pic>
        <p:nvPicPr>
          <p:cNvPr id="1141118326" name="Google Shape;485;p50"/>
          <p:cNvPicPr/>
          <p:nvPr/>
        </p:nvPicPr>
        <p:blipFill>
          <a:blip r:embed="rId4">
            <a:alphaModFix/>
          </a:blip>
          <a:stretch/>
        </p:blipFill>
        <p:spPr bwMode="auto">
          <a:xfrm>
            <a:off x="1609425" y="1588823"/>
            <a:ext cx="2597450" cy="3186485"/>
          </a:xfrm>
          <a:prstGeom prst="rect">
            <a:avLst/>
          </a:prstGeom>
          <a:noFill/>
          <a:ln>
            <a:noFill/>
          </a:ln>
        </p:spPr>
      </p:pic>
      <p:pic>
        <p:nvPicPr>
          <p:cNvPr id="748173864" name="Google Shape;486;p50"/>
          <p:cNvPicPr/>
          <p:nvPr/>
        </p:nvPicPr>
        <p:blipFill>
          <a:blip r:embed="rId5">
            <a:alphaModFix/>
          </a:blip>
          <a:stretch/>
        </p:blipFill>
        <p:spPr bwMode="auto">
          <a:xfrm>
            <a:off x="5018375" y="1588813"/>
            <a:ext cx="2597450" cy="32413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738031337" name="Google Shape;491;p51"/>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966895766" name="Google Shape;492;p51"/>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14</a:t>
            </a:fld>
            <a:endParaRPr/>
          </a:p>
        </p:txBody>
      </p:sp>
      <p:sp>
        <p:nvSpPr>
          <p:cNvPr id="385692888" name="Google Shape;493;p51"/>
          <p:cNvSpPr txBox="1"/>
          <p:nvPr/>
        </p:nvSpPr>
        <p:spPr bwMode="auto">
          <a:xfrm>
            <a:off x="2208600" y="963050"/>
            <a:ext cx="4986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600" b="1">
                <a:solidFill>
                  <a:schemeClr val="dk1"/>
                </a:solidFill>
                <a:latin typeface="Calibri"/>
                <a:ea typeface="Calibri"/>
                <a:cs typeface="Calibri"/>
              </a:rPr>
              <a:t>Prediction of Formability and Thermodynamic Stability of Single and Double Perovskite Oxides</a:t>
            </a:r>
            <a:endParaRPr sz="1800" b="1"/>
          </a:p>
        </p:txBody>
      </p:sp>
      <p:pic>
        <p:nvPicPr>
          <p:cNvPr id="1466743343" name="Google Shape;494;p51" title="roc_pr.png"/>
          <p:cNvPicPr/>
          <p:nvPr/>
        </p:nvPicPr>
        <p:blipFill>
          <a:blip r:embed="rId4">
            <a:alphaModFix/>
          </a:blip>
          <a:stretch/>
        </p:blipFill>
        <p:spPr bwMode="auto">
          <a:xfrm>
            <a:off x="893313" y="1572000"/>
            <a:ext cx="7357373" cy="32907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717834735" name="Google Shape;499;p52"/>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86420847" name="Google Shape;500;p52"/>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15</a:t>
            </a:fld>
            <a:endParaRPr/>
          </a:p>
        </p:txBody>
      </p:sp>
      <p:pic>
        <p:nvPicPr>
          <p:cNvPr id="3920276" name="Google Shape;501;p52" title="importances_formability.png"/>
          <p:cNvPicPr/>
          <p:nvPr/>
        </p:nvPicPr>
        <p:blipFill>
          <a:blip r:embed="rId4">
            <a:alphaModFix/>
          </a:blip>
          <a:stretch/>
        </p:blipFill>
        <p:spPr bwMode="auto">
          <a:xfrm>
            <a:off x="2162250" y="1283850"/>
            <a:ext cx="4769172" cy="3560525"/>
          </a:xfrm>
          <a:prstGeom prst="rect">
            <a:avLst/>
          </a:prstGeom>
          <a:noFill/>
          <a:ln>
            <a:noFill/>
          </a:ln>
        </p:spPr>
      </p:pic>
      <p:sp>
        <p:nvSpPr>
          <p:cNvPr id="988167617" name="Google Shape;502;p52"/>
          <p:cNvSpPr txBox="1"/>
          <p:nvPr/>
        </p:nvSpPr>
        <p:spPr bwMode="auto">
          <a:xfrm>
            <a:off x="665125" y="945300"/>
            <a:ext cx="22563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defRPr/>
            </a:pPr>
            <a:r>
              <a:rPr lang="en" b="1">
                <a:solidFill>
                  <a:schemeClr val="dk1"/>
                </a:solidFill>
                <a:latin typeface="Calibri"/>
                <a:ea typeface="Calibri"/>
                <a:cs typeface="Calibri"/>
              </a:rPr>
              <a:t>Feature Importance</a:t>
            </a:r>
            <a:endParaRPr b="1">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731366261" name="Google Shape;507;p53"/>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398951465" name="Google Shape;508;p53"/>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16</a:t>
            </a:fld>
            <a:endParaRPr/>
          </a:p>
        </p:txBody>
      </p:sp>
      <p:pic>
        <p:nvPicPr>
          <p:cNvPr id="688592875" name="Google Shape;509;p53" title="importances_stability.png"/>
          <p:cNvPicPr/>
          <p:nvPr/>
        </p:nvPicPr>
        <p:blipFill>
          <a:blip r:embed="rId4">
            <a:alphaModFix/>
          </a:blip>
          <a:stretch/>
        </p:blipFill>
        <p:spPr bwMode="auto">
          <a:xfrm>
            <a:off x="2136900" y="1283700"/>
            <a:ext cx="4716667" cy="3516799"/>
          </a:xfrm>
          <a:prstGeom prst="rect">
            <a:avLst/>
          </a:prstGeom>
          <a:noFill/>
          <a:ln>
            <a:noFill/>
          </a:ln>
        </p:spPr>
      </p:pic>
      <p:sp>
        <p:nvSpPr>
          <p:cNvPr id="656594386" name="Google Shape;510;p53"/>
          <p:cNvSpPr txBox="1"/>
          <p:nvPr/>
        </p:nvSpPr>
        <p:spPr bwMode="auto">
          <a:xfrm>
            <a:off x="665125" y="945300"/>
            <a:ext cx="22563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defRPr/>
            </a:pPr>
            <a:r>
              <a:rPr lang="en" b="1">
                <a:solidFill>
                  <a:schemeClr val="dk1"/>
                </a:solidFill>
                <a:latin typeface="Calibri"/>
                <a:ea typeface="Calibri"/>
                <a:cs typeface="Calibri"/>
              </a:rPr>
              <a:t>Feature Importance</a:t>
            </a:r>
            <a:endParaRPr b="1">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371051967" name="Google Shape;515;p54"/>
          <p:cNvSpPr/>
          <p:nvPr/>
        </p:nvSpPr>
        <p:spPr bwMode="auto">
          <a:xfrm>
            <a:off x="440825" y="2259225"/>
            <a:ext cx="2542500" cy="71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defRPr/>
            </a:pPr>
            <a:endParaRPr>
              <a:latin typeface="Calibri"/>
              <a:ea typeface="Calibri"/>
              <a:cs typeface="Calibri"/>
            </a:endParaRPr>
          </a:p>
        </p:txBody>
      </p:sp>
      <p:sp>
        <p:nvSpPr>
          <p:cNvPr id="268692551" name="Google Shape;516;p54"/>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013551846" name="Google Shape;517;p54"/>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17</a:t>
            </a:fld>
            <a:endParaRPr/>
          </a:p>
        </p:txBody>
      </p:sp>
      <p:sp>
        <p:nvSpPr>
          <p:cNvPr id="564149303" name="Google Shape;518;p54"/>
          <p:cNvSpPr txBox="1"/>
          <p:nvPr/>
        </p:nvSpPr>
        <p:spPr bwMode="auto">
          <a:xfrm>
            <a:off x="2208725" y="83532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700" b="1">
                <a:solidFill>
                  <a:schemeClr val="dk1"/>
                </a:solidFill>
                <a:latin typeface="Calibri"/>
                <a:ea typeface="Calibri"/>
                <a:cs typeface="Calibri"/>
              </a:rPr>
              <a:t>OQMD</a:t>
            </a:r>
            <a:endParaRPr sz="2300" b="1"/>
          </a:p>
        </p:txBody>
      </p:sp>
      <p:sp>
        <p:nvSpPr>
          <p:cNvPr id="1608531963" name="Google Shape;519;p54"/>
          <p:cNvSpPr txBox="1"/>
          <p:nvPr/>
        </p:nvSpPr>
        <p:spPr bwMode="auto">
          <a:xfrm>
            <a:off x="6153875" y="3885475"/>
            <a:ext cx="997200" cy="282000"/>
          </a:xfrm>
          <a:prstGeom prst="rect">
            <a:avLst/>
          </a:prstGeom>
          <a:noFill/>
          <a:ln>
            <a:noFill/>
          </a:ln>
        </p:spPr>
        <p:txBody>
          <a:bodyPr spcFirstLastPara="1" wrap="square" lIns="0" tIns="32975" rIns="0" bIns="32975" anchor="t" anchorCtr="0">
            <a:spAutoFit/>
          </a:bodyPr>
          <a:lstStyle/>
          <a:p>
            <a:pPr marL="0" marR="0" lvl="0" indent="0" algn="l" rtl="0">
              <a:spcBef>
                <a:spcPts val="0"/>
              </a:spcBef>
              <a:spcAft>
                <a:spcPts val="0"/>
              </a:spcAft>
              <a:buNone/>
              <a:defRPr/>
            </a:pPr>
            <a:r>
              <a:rPr lang="en" sz="1400" b="1">
                <a:latin typeface="Calibri"/>
                <a:ea typeface="Calibri"/>
                <a:cs typeface="Calibri"/>
              </a:rPr>
              <a:t>REGRESSION</a:t>
            </a:r>
            <a:endParaRPr sz="1100"/>
          </a:p>
        </p:txBody>
      </p:sp>
      <p:sp>
        <p:nvSpPr>
          <p:cNvPr id="2049060124" name="Google Shape;520;p54"/>
          <p:cNvSpPr txBox="1"/>
          <p:nvPr/>
        </p:nvSpPr>
        <p:spPr bwMode="auto">
          <a:xfrm>
            <a:off x="4513725" y="1334850"/>
            <a:ext cx="997200" cy="282000"/>
          </a:xfrm>
          <a:prstGeom prst="rect">
            <a:avLst/>
          </a:prstGeom>
          <a:noFill/>
          <a:ln>
            <a:noFill/>
          </a:ln>
        </p:spPr>
        <p:txBody>
          <a:bodyPr spcFirstLastPara="1" wrap="square" lIns="0" tIns="32975" rIns="0" bIns="32975" anchor="t" anchorCtr="0">
            <a:spAutoFit/>
          </a:bodyPr>
          <a:lstStyle/>
          <a:p>
            <a:pPr marL="0" marR="0" lvl="0" indent="0" algn="ctr" rtl="0">
              <a:spcBef>
                <a:spcPts val="0"/>
              </a:spcBef>
              <a:spcAft>
                <a:spcPts val="0"/>
              </a:spcAft>
              <a:buNone/>
              <a:defRPr/>
            </a:pPr>
            <a:r>
              <a:rPr lang="en" sz="1400" b="1">
                <a:latin typeface="Calibri"/>
                <a:ea typeface="Calibri"/>
                <a:cs typeface="Calibri"/>
              </a:rPr>
              <a:t>MULTI-CLASS</a:t>
            </a:r>
            <a:endParaRPr sz="1100"/>
          </a:p>
        </p:txBody>
      </p:sp>
      <p:sp>
        <p:nvSpPr>
          <p:cNvPr id="988785543" name="Google Shape;521;p54"/>
          <p:cNvSpPr txBox="1"/>
          <p:nvPr/>
        </p:nvSpPr>
        <p:spPr bwMode="auto">
          <a:xfrm>
            <a:off x="1977225" y="3885475"/>
            <a:ext cx="997200" cy="282000"/>
          </a:xfrm>
          <a:prstGeom prst="rect">
            <a:avLst/>
          </a:prstGeom>
          <a:noFill/>
          <a:ln>
            <a:noFill/>
          </a:ln>
        </p:spPr>
        <p:txBody>
          <a:bodyPr spcFirstLastPara="1" wrap="square" lIns="0" tIns="32975" rIns="0" bIns="32975" anchor="t" anchorCtr="0">
            <a:spAutoFit/>
          </a:bodyPr>
          <a:lstStyle/>
          <a:p>
            <a:pPr marL="0" marR="0" lvl="0" indent="0" algn="r" rtl="0">
              <a:spcBef>
                <a:spcPts val="0"/>
              </a:spcBef>
              <a:spcAft>
                <a:spcPts val="0"/>
              </a:spcAft>
              <a:buNone/>
              <a:defRPr/>
            </a:pPr>
            <a:r>
              <a:rPr lang="en" sz="1400" b="1">
                <a:latin typeface="Calibri"/>
                <a:ea typeface="Calibri"/>
                <a:cs typeface="Calibri"/>
              </a:rPr>
              <a:t>REGRESSION</a:t>
            </a:r>
            <a:endParaRPr sz="1100"/>
          </a:p>
        </p:txBody>
      </p:sp>
      <p:sp>
        <p:nvSpPr>
          <p:cNvPr id="1778921495" name="Google Shape;522;p54"/>
          <p:cNvSpPr txBox="1"/>
          <p:nvPr/>
        </p:nvSpPr>
        <p:spPr bwMode="auto">
          <a:xfrm>
            <a:off x="6153875" y="4086235"/>
            <a:ext cx="2139300" cy="199800"/>
          </a:xfrm>
          <a:prstGeom prst="rect">
            <a:avLst/>
          </a:prstGeom>
          <a:noFill/>
          <a:ln>
            <a:noFill/>
          </a:ln>
        </p:spPr>
        <p:txBody>
          <a:bodyPr spcFirstLastPara="1" wrap="square" lIns="0" tIns="32975" rIns="0" bIns="32975" anchor="t" anchorCtr="0">
            <a:spAutoFit/>
          </a:bodyPr>
          <a:lstStyle/>
          <a:p>
            <a:pPr marL="0" marR="0" lvl="0" indent="0" algn="l" rtl="0">
              <a:spcBef>
                <a:spcPts val="0"/>
              </a:spcBef>
              <a:spcAft>
                <a:spcPts val="0"/>
              </a:spcAft>
              <a:buNone/>
              <a:defRPr/>
            </a:pPr>
            <a:r>
              <a:rPr lang="en" sz="850">
                <a:solidFill>
                  <a:srgbClr val="595959"/>
                </a:solidFill>
                <a:latin typeface="Calibri"/>
                <a:ea typeface="Calibri"/>
                <a:cs typeface="Calibri"/>
              </a:rPr>
              <a:t>Formation Energy (eV/atom)</a:t>
            </a:r>
            <a:endParaRPr sz="1000"/>
          </a:p>
        </p:txBody>
      </p:sp>
      <p:sp>
        <p:nvSpPr>
          <p:cNvPr id="760209518" name="Google Shape;523;p54"/>
          <p:cNvSpPr txBox="1"/>
          <p:nvPr/>
        </p:nvSpPr>
        <p:spPr bwMode="auto">
          <a:xfrm>
            <a:off x="835125" y="4086227"/>
            <a:ext cx="2139300" cy="199800"/>
          </a:xfrm>
          <a:prstGeom prst="rect">
            <a:avLst/>
          </a:prstGeom>
          <a:noFill/>
          <a:ln>
            <a:noFill/>
          </a:ln>
        </p:spPr>
        <p:txBody>
          <a:bodyPr spcFirstLastPara="1" wrap="square" lIns="0" tIns="32975" rIns="0" bIns="32975" anchor="t" anchorCtr="0">
            <a:spAutoFit/>
          </a:bodyPr>
          <a:lstStyle/>
          <a:p>
            <a:pPr marL="0" marR="0" lvl="0" indent="0" algn="r" rtl="0">
              <a:spcBef>
                <a:spcPts val="0"/>
              </a:spcBef>
              <a:spcAft>
                <a:spcPts val="0"/>
              </a:spcAft>
              <a:buNone/>
              <a:defRPr/>
            </a:pPr>
            <a:r>
              <a:rPr lang="en" sz="850">
                <a:solidFill>
                  <a:srgbClr val="595959"/>
                </a:solidFill>
                <a:latin typeface="Calibri"/>
                <a:ea typeface="Calibri"/>
                <a:cs typeface="Calibri"/>
              </a:rPr>
              <a:t>Band-gap (eV)</a:t>
            </a:r>
            <a:endParaRPr sz="1000"/>
          </a:p>
        </p:txBody>
      </p:sp>
      <p:sp>
        <p:nvSpPr>
          <p:cNvPr id="796634145" name="Google Shape;524;p54"/>
          <p:cNvSpPr txBox="1"/>
          <p:nvPr/>
        </p:nvSpPr>
        <p:spPr bwMode="auto">
          <a:xfrm>
            <a:off x="3942675" y="1535610"/>
            <a:ext cx="2139300" cy="199800"/>
          </a:xfrm>
          <a:prstGeom prst="rect">
            <a:avLst/>
          </a:prstGeom>
          <a:noFill/>
          <a:ln>
            <a:noFill/>
          </a:ln>
        </p:spPr>
        <p:txBody>
          <a:bodyPr spcFirstLastPara="1" wrap="square" lIns="0" tIns="32975" rIns="0" bIns="32975" anchor="t" anchorCtr="0">
            <a:spAutoFit/>
          </a:bodyPr>
          <a:lstStyle/>
          <a:p>
            <a:pPr marL="0" marR="0" lvl="0" indent="0" algn="ctr" rtl="0">
              <a:spcBef>
                <a:spcPts val="0"/>
              </a:spcBef>
              <a:spcAft>
                <a:spcPts val="0"/>
              </a:spcAft>
              <a:buNone/>
              <a:defRPr/>
            </a:pPr>
            <a:r>
              <a:rPr lang="en" sz="850">
                <a:solidFill>
                  <a:srgbClr val="595959"/>
                </a:solidFill>
                <a:latin typeface="Calibri"/>
                <a:ea typeface="Calibri"/>
                <a:cs typeface="Calibri"/>
              </a:rPr>
              <a:t>Crystal-system (7 classes → 4 after cleaning)</a:t>
            </a:r>
            <a:endParaRPr sz="1000"/>
          </a:p>
        </p:txBody>
      </p:sp>
      <p:grpSp>
        <p:nvGrpSpPr>
          <p:cNvPr id="1762787281" name="Google Shape;525;p54"/>
          <p:cNvGrpSpPr/>
          <p:nvPr/>
        </p:nvGrpSpPr>
        <p:grpSpPr bwMode="auto">
          <a:xfrm flipH="1">
            <a:off x="3035580" y="3099577"/>
            <a:ext cx="1643933" cy="1095955"/>
            <a:chOff x="5869033" y="3373484"/>
            <a:chExt cx="3404997" cy="2269998"/>
          </a:xfrm>
        </p:grpSpPr>
        <p:sp>
          <p:nvSpPr>
            <p:cNvPr id="526" name="Google Shape;526;p54"/>
            <p:cNvSpPr/>
            <p:nvPr/>
          </p:nvSpPr>
          <p:spPr bwMode="auto">
            <a:xfrm>
              <a:off x="5869033" y="3373484"/>
              <a:ext cx="3404997" cy="2269998"/>
            </a:xfrm>
            <a:custGeom>
              <a:avLst/>
              <a:gdLst/>
              <a:ahLst/>
              <a:cxnLst/>
              <a:rect l="l" t="t" r="r" b="b"/>
              <a:pathLst>
                <a:path w="4114800" h="2743200" fill="norm" stroke="1" extrusionOk="0">
                  <a:moveTo>
                    <a:pt x="1371600" y="548640"/>
                  </a:moveTo>
                  <a:cubicBezTo>
                    <a:pt x="917092" y="548640"/>
                    <a:pt x="548640" y="917092"/>
                    <a:pt x="548640" y="1371600"/>
                  </a:cubicBezTo>
                  <a:cubicBezTo>
                    <a:pt x="548640" y="1826108"/>
                    <a:pt x="917092" y="2194560"/>
                    <a:pt x="1371600" y="2194560"/>
                  </a:cubicBezTo>
                  <a:cubicBezTo>
                    <a:pt x="1826108" y="2194560"/>
                    <a:pt x="2194560" y="1826108"/>
                    <a:pt x="2194560" y="1371600"/>
                  </a:cubicBezTo>
                  <a:cubicBezTo>
                    <a:pt x="2194560" y="917092"/>
                    <a:pt x="1826108" y="548640"/>
                    <a:pt x="1371600" y="548640"/>
                  </a:cubicBezTo>
                  <a:close/>
                  <a:moveTo>
                    <a:pt x="1371600" y="0"/>
                  </a:moveTo>
                  <a:cubicBezTo>
                    <a:pt x="2129114" y="0"/>
                    <a:pt x="2743200" y="614086"/>
                    <a:pt x="2743200" y="1371600"/>
                  </a:cubicBezTo>
                  <a:cubicBezTo>
                    <a:pt x="2743200" y="1655668"/>
                    <a:pt x="2656844" y="1919566"/>
                    <a:pt x="2508953" y="2138475"/>
                  </a:cubicBezTo>
                  <a:lnTo>
                    <a:pt x="2467013" y="2194560"/>
                  </a:lnTo>
                  <a:lnTo>
                    <a:pt x="3889468" y="2194560"/>
                  </a:lnTo>
                  <a:lnTo>
                    <a:pt x="4114800" y="2468880"/>
                  </a:lnTo>
                  <a:lnTo>
                    <a:pt x="3889468" y="2743200"/>
                  </a:lnTo>
                  <a:lnTo>
                    <a:pt x="1371600" y="2743200"/>
                  </a:lnTo>
                  <a:cubicBezTo>
                    <a:pt x="614086" y="2743200"/>
                    <a:pt x="0" y="2129114"/>
                    <a:pt x="0" y="1371600"/>
                  </a:cubicBezTo>
                  <a:cubicBezTo>
                    <a:pt x="0" y="614086"/>
                    <a:pt x="614086" y="0"/>
                    <a:pt x="1371600" y="0"/>
                  </a:cubicBezTo>
                  <a:close/>
                </a:path>
              </a:pathLst>
            </a:custGeom>
            <a:solidFill>
              <a:srgbClr val="3AC6E1"/>
            </a:solidFill>
            <a:ln>
              <a:noFill/>
            </a:ln>
          </p:spPr>
          <p:txBody>
            <a:bodyPr spcFirstLastPara="1" wrap="square" lIns="44150" tIns="22075" rIns="44150" bIns="22075" anchor="ctr" anchorCtr="0">
              <a:noAutofit/>
            </a:bodyPr>
            <a:lstStyle/>
            <a:p>
              <a:pPr marL="0" marR="0" lvl="0" indent="0" algn="ctr" rtl="0">
                <a:spcBef>
                  <a:spcPts val="0"/>
                </a:spcBef>
                <a:spcAft>
                  <a:spcPts val="0"/>
                </a:spcAft>
                <a:buNone/>
                <a:defRPr/>
              </a:pPr>
              <a:endParaRPr sz="850">
                <a:solidFill>
                  <a:srgbClr val="FFFFFF"/>
                </a:solidFill>
                <a:latin typeface="Calibri"/>
                <a:ea typeface="Calibri"/>
                <a:cs typeface="Calibri"/>
              </a:endParaRPr>
            </a:p>
          </p:txBody>
        </p:sp>
        <p:sp>
          <p:nvSpPr>
            <p:cNvPr id="527" name="Google Shape;527;p54"/>
            <p:cNvSpPr/>
            <p:nvPr/>
          </p:nvSpPr>
          <p:spPr bwMode="auto">
            <a:xfrm>
              <a:off x="7004957" y="4612821"/>
              <a:ext cx="1125843" cy="576402"/>
            </a:xfrm>
            <a:custGeom>
              <a:avLst/>
              <a:gdLst/>
              <a:ahLst/>
              <a:cxnLst/>
              <a:rect l="l" t="t" r="r" b="b"/>
              <a:pathLst>
                <a:path w="1125843" h="576402" fill="norm" stroke="1" extrusionOk="0">
                  <a:moveTo>
                    <a:pt x="669281" y="0"/>
                  </a:moveTo>
                  <a:lnTo>
                    <a:pt x="1125843" y="0"/>
                  </a:lnTo>
                  <a:lnTo>
                    <a:pt x="1120673" y="68324"/>
                  </a:lnTo>
                  <a:cubicBezTo>
                    <a:pt x="1094842" y="237378"/>
                    <a:pt x="1031709" y="394157"/>
                    <a:pt x="939937" y="529998"/>
                  </a:cubicBezTo>
                  <a:lnTo>
                    <a:pt x="905237" y="576402"/>
                  </a:lnTo>
                  <a:lnTo>
                    <a:pt x="0" y="576402"/>
                  </a:lnTo>
                  <a:lnTo>
                    <a:pt x="0" y="576293"/>
                  </a:lnTo>
                  <a:lnTo>
                    <a:pt x="136139" y="562569"/>
                  </a:lnTo>
                  <a:lnTo>
                    <a:pt x="136164" y="562561"/>
                  </a:lnTo>
                  <a:lnTo>
                    <a:pt x="233030" y="535085"/>
                  </a:lnTo>
                  <a:lnTo>
                    <a:pt x="251364" y="526801"/>
                  </a:lnTo>
                  <a:lnTo>
                    <a:pt x="263951" y="522894"/>
                  </a:lnTo>
                  <a:lnTo>
                    <a:pt x="283523" y="512271"/>
                  </a:lnTo>
                  <a:lnTo>
                    <a:pt x="323471" y="494221"/>
                  </a:lnTo>
                  <a:lnTo>
                    <a:pt x="360500" y="470489"/>
                  </a:lnTo>
                  <a:lnTo>
                    <a:pt x="379612" y="460115"/>
                  </a:lnTo>
                  <a:lnTo>
                    <a:pt x="389794" y="451714"/>
                  </a:lnTo>
                  <a:lnTo>
                    <a:pt x="406307" y="441131"/>
                  </a:lnTo>
                  <a:lnTo>
                    <a:pt x="480357" y="376993"/>
                  </a:lnTo>
                  <a:lnTo>
                    <a:pt x="480384" y="376971"/>
                  </a:lnTo>
                  <a:lnTo>
                    <a:pt x="480408" y="376942"/>
                  </a:lnTo>
                  <a:lnTo>
                    <a:pt x="544543" y="302895"/>
                  </a:lnTo>
                  <a:lnTo>
                    <a:pt x="555126" y="286382"/>
                  </a:lnTo>
                  <a:lnTo>
                    <a:pt x="563528" y="276199"/>
                  </a:lnTo>
                  <a:lnTo>
                    <a:pt x="573903" y="257085"/>
                  </a:lnTo>
                  <a:lnTo>
                    <a:pt x="597633" y="220058"/>
                  </a:lnTo>
                  <a:lnTo>
                    <a:pt x="615682" y="180112"/>
                  </a:lnTo>
                  <a:lnTo>
                    <a:pt x="626307" y="160538"/>
                  </a:lnTo>
                  <a:lnTo>
                    <a:pt x="630214" y="147949"/>
                  </a:lnTo>
                  <a:lnTo>
                    <a:pt x="638498" y="129617"/>
                  </a:lnTo>
                  <a:lnTo>
                    <a:pt x="665974" y="32750"/>
                  </a:lnTo>
                  <a:lnTo>
                    <a:pt x="665982" y="32726"/>
                  </a:lnTo>
                  <a:close/>
                </a:path>
              </a:pathLst>
            </a:custGeom>
            <a:gradFill>
              <a:gsLst>
                <a:gs pos="0">
                  <a:srgbClr val="000000">
                    <a:alpha val="0"/>
                  </a:srgbClr>
                </a:gs>
                <a:gs pos="64000">
                  <a:srgbClr val="000000">
                    <a:alpha val="20000"/>
                  </a:srgbClr>
                </a:gs>
                <a:gs pos="73000">
                  <a:srgbClr val="000000">
                    <a:alpha val="29803"/>
                  </a:srgbClr>
                </a:gs>
                <a:gs pos="100000">
                  <a:srgbClr val="000000">
                    <a:alpha val="49803"/>
                  </a:srgbClr>
                </a:gs>
              </a:gsLst>
              <a:lin ang="5400012" scaled="0"/>
            </a:gradFill>
            <a:ln>
              <a:noFill/>
            </a:ln>
          </p:spPr>
          <p:txBody>
            <a:bodyPr spcFirstLastPara="1" wrap="square" lIns="44150" tIns="22075" rIns="44150" bIns="22075" anchor="ctr" anchorCtr="0">
              <a:noAutofit/>
            </a:bodyPr>
            <a:lstStyle/>
            <a:p>
              <a:pPr marL="0" marR="0" lvl="0" indent="0" algn="ctr" rtl="0">
                <a:spcBef>
                  <a:spcPts val="0"/>
                </a:spcBef>
                <a:spcAft>
                  <a:spcPts val="0"/>
                </a:spcAft>
                <a:buNone/>
                <a:defRPr/>
              </a:pPr>
              <a:endParaRPr sz="850">
                <a:solidFill>
                  <a:srgbClr val="FFFFFF"/>
                </a:solidFill>
                <a:latin typeface="Calibri"/>
                <a:ea typeface="Calibri"/>
                <a:cs typeface="Calibri"/>
              </a:endParaRPr>
            </a:p>
          </p:txBody>
        </p:sp>
      </p:grpSp>
      <p:grpSp>
        <p:nvGrpSpPr>
          <p:cNvPr id="1065510234" name="Google Shape;528;p54"/>
          <p:cNvGrpSpPr/>
          <p:nvPr/>
        </p:nvGrpSpPr>
        <p:grpSpPr bwMode="auto">
          <a:xfrm rot="-5400000">
            <a:off x="3750157" y="2062540"/>
            <a:ext cx="1643933" cy="1095955"/>
            <a:chOff x="5869033" y="3373484"/>
            <a:chExt cx="3404997" cy="2269998"/>
          </a:xfrm>
        </p:grpSpPr>
        <p:sp>
          <p:nvSpPr>
            <p:cNvPr id="529" name="Google Shape;529;p54"/>
            <p:cNvSpPr/>
            <p:nvPr/>
          </p:nvSpPr>
          <p:spPr bwMode="auto">
            <a:xfrm>
              <a:off x="5869033" y="3373484"/>
              <a:ext cx="3404997" cy="2269998"/>
            </a:xfrm>
            <a:custGeom>
              <a:avLst/>
              <a:gdLst/>
              <a:ahLst/>
              <a:cxnLst/>
              <a:rect l="l" t="t" r="r" b="b"/>
              <a:pathLst>
                <a:path w="4114800" h="2743200" fill="norm" stroke="1" extrusionOk="0">
                  <a:moveTo>
                    <a:pt x="1371600" y="548640"/>
                  </a:moveTo>
                  <a:cubicBezTo>
                    <a:pt x="917092" y="548640"/>
                    <a:pt x="548640" y="917092"/>
                    <a:pt x="548640" y="1371600"/>
                  </a:cubicBezTo>
                  <a:cubicBezTo>
                    <a:pt x="548640" y="1826108"/>
                    <a:pt x="917092" y="2194560"/>
                    <a:pt x="1371600" y="2194560"/>
                  </a:cubicBezTo>
                  <a:cubicBezTo>
                    <a:pt x="1826108" y="2194560"/>
                    <a:pt x="2194560" y="1826108"/>
                    <a:pt x="2194560" y="1371600"/>
                  </a:cubicBezTo>
                  <a:cubicBezTo>
                    <a:pt x="2194560" y="917092"/>
                    <a:pt x="1826108" y="548640"/>
                    <a:pt x="1371600" y="548640"/>
                  </a:cubicBezTo>
                  <a:close/>
                  <a:moveTo>
                    <a:pt x="1371600" y="0"/>
                  </a:moveTo>
                  <a:cubicBezTo>
                    <a:pt x="2129114" y="0"/>
                    <a:pt x="2743200" y="614086"/>
                    <a:pt x="2743200" y="1371600"/>
                  </a:cubicBezTo>
                  <a:cubicBezTo>
                    <a:pt x="2743200" y="1655668"/>
                    <a:pt x="2656844" y="1919566"/>
                    <a:pt x="2508953" y="2138475"/>
                  </a:cubicBezTo>
                  <a:lnTo>
                    <a:pt x="2467013" y="2194560"/>
                  </a:lnTo>
                  <a:lnTo>
                    <a:pt x="3889468" y="2194560"/>
                  </a:lnTo>
                  <a:lnTo>
                    <a:pt x="4114800" y="2468880"/>
                  </a:lnTo>
                  <a:lnTo>
                    <a:pt x="3889468" y="2743200"/>
                  </a:lnTo>
                  <a:lnTo>
                    <a:pt x="1371600" y="2743200"/>
                  </a:lnTo>
                  <a:cubicBezTo>
                    <a:pt x="614086" y="2743200"/>
                    <a:pt x="0" y="2129114"/>
                    <a:pt x="0" y="1371600"/>
                  </a:cubicBezTo>
                  <a:cubicBezTo>
                    <a:pt x="0" y="614086"/>
                    <a:pt x="614086" y="0"/>
                    <a:pt x="1371600" y="0"/>
                  </a:cubicBezTo>
                  <a:close/>
                </a:path>
              </a:pathLst>
            </a:custGeom>
            <a:solidFill>
              <a:srgbClr val="FBA91E"/>
            </a:solidFill>
            <a:ln>
              <a:noFill/>
            </a:ln>
          </p:spPr>
          <p:txBody>
            <a:bodyPr spcFirstLastPara="1" wrap="square" lIns="44150" tIns="22075" rIns="44150" bIns="22075" anchor="ctr" anchorCtr="0">
              <a:noAutofit/>
            </a:bodyPr>
            <a:lstStyle/>
            <a:p>
              <a:pPr marL="0" marR="0" lvl="0" indent="0" algn="ctr" rtl="0">
                <a:spcBef>
                  <a:spcPts val="0"/>
                </a:spcBef>
                <a:spcAft>
                  <a:spcPts val="0"/>
                </a:spcAft>
                <a:buNone/>
                <a:defRPr/>
              </a:pPr>
              <a:endParaRPr sz="850">
                <a:solidFill>
                  <a:srgbClr val="FFFFFF"/>
                </a:solidFill>
                <a:latin typeface="Calibri"/>
                <a:ea typeface="Calibri"/>
                <a:cs typeface="Calibri"/>
              </a:endParaRPr>
            </a:p>
          </p:txBody>
        </p:sp>
        <p:sp>
          <p:nvSpPr>
            <p:cNvPr id="530" name="Google Shape;530;p54"/>
            <p:cNvSpPr/>
            <p:nvPr/>
          </p:nvSpPr>
          <p:spPr bwMode="auto">
            <a:xfrm>
              <a:off x="7004957" y="4612821"/>
              <a:ext cx="1125843" cy="576402"/>
            </a:xfrm>
            <a:custGeom>
              <a:avLst/>
              <a:gdLst/>
              <a:ahLst/>
              <a:cxnLst/>
              <a:rect l="l" t="t" r="r" b="b"/>
              <a:pathLst>
                <a:path w="1125843" h="576402" fill="norm" stroke="1" extrusionOk="0">
                  <a:moveTo>
                    <a:pt x="669281" y="0"/>
                  </a:moveTo>
                  <a:lnTo>
                    <a:pt x="1125843" y="0"/>
                  </a:lnTo>
                  <a:lnTo>
                    <a:pt x="1120673" y="68324"/>
                  </a:lnTo>
                  <a:cubicBezTo>
                    <a:pt x="1094842" y="237378"/>
                    <a:pt x="1031709" y="394157"/>
                    <a:pt x="939937" y="529998"/>
                  </a:cubicBezTo>
                  <a:lnTo>
                    <a:pt x="905237" y="576402"/>
                  </a:lnTo>
                  <a:lnTo>
                    <a:pt x="0" y="576402"/>
                  </a:lnTo>
                  <a:lnTo>
                    <a:pt x="0" y="576293"/>
                  </a:lnTo>
                  <a:lnTo>
                    <a:pt x="136139" y="562569"/>
                  </a:lnTo>
                  <a:lnTo>
                    <a:pt x="136164" y="562561"/>
                  </a:lnTo>
                  <a:lnTo>
                    <a:pt x="233030" y="535085"/>
                  </a:lnTo>
                  <a:lnTo>
                    <a:pt x="251364" y="526801"/>
                  </a:lnTo>
                  <a:lnTo>
                    <a:pt x="263951" y="522894"/>
                  </a:lnTo>
                  <a:lnTo>
                    <a:pt x="283523" y="512271"/>
                  </a:lnTo>
                  <a:lnTo>
                    <a:pt x="323471" y="494221"/>
                  </a:lnTo>
                  <a:lnTo>
                    <a:pt x="360500" y="470489"/>
                  </a:lnTo>
                  <a:lnTo>
                    <a:pt x="379612" y="460115"/>
                  </a:lnTo>
                  <a:lnTo>
                    <a:pt x="389794" y="451714"/>
                  </a:lnTo>
                  <a:lnTo>
                    <a:pt x="406307" y="441131"/>
                  </a:lnTo>
                  <a:lnTo>
                    <a:pt x="480357" y="376993"/>
                  </a:lnTo>
                  <a:lnTo>
                    <a:pt x="480384" y="376971"/>
                  </a:lnTo>
                  <a:lnTo>
                    <a:pt x="480408" y="376942"/>
                  </a:lnTo>
                  <a:lnTo>
                    <a:pt x="544543" y="302895"/>
                  </a:lnTo>
                  <a:lnTo>
                    <a:pt x="555126" y="286382"/>
                  </a:lnTo>
                  <a:lnTo>
                    <a:pt x="563528" y="276199"/>
                  </a:lnTo>
                  <a:lnTo>
                    <a:pt x="573903" y="257085"/>
                  </a:lnTo>
                  <a:lnTo>
                    <a:pt x="597633" y="220058"/>
                  </a:lnTo>
                  <a:lnTo>
                    <a:pt x="615682" y="180112"/>
                  </a:lnTo>
                  <a:lnTo>
                    <a:pt x="626307" y="160538"/>
                  </a:lnTo>
                  <a:lnTo>
                    <a:pt x="630214" y="147949"/>
                  </a:lnTo>
                  <a:lnTo>
                    <a:pt x="638498" y="129617"/>
                  </a:lnTo>
                  <a:lnTo>
                    <a:pt x="665974" y="32750"/>
                  </a:lnTo>
                  <a:lnTo>
                    <a:pt x="665982" y="32726"/>
                  </a:lnTo>
                  <a:close/>
                </a:path>
              </a:pathLst>
            </a:custGeom>
            <a:gradFill>
              <a:gsLst>
                <a:gs pos="0">
                  <a:srgbClr val="000000">
                    <a:alpha val="0"/>
                  </a:srgbClr>
                </a:gs>
                <a:gs pos="64000">
                  <a:srgbClr val="000000">
                    <a:alpha val="20000"/>
                  </a:srgbClr>
                </a:gs>
                <a:gs pos="73000">
                  <a:srgbClr val="000000">
                    <a:alpha val="29803"/>
                  </a:srgbClr>
                </a:gs>
                <a:gs pos="100000">
                  <a:srgbClr val="000000">
                    <a:alpha val="49803"/>
                  </a:srgbClr>
                </a:gs>
              </a:gsLst>
              <a:lin ang="5400012" scaled="0"/>
            </a:gradFill>
            <a:ln>
              <a:noFill/>
            </a:ln>
          </p:spPr>
          <p:txBody>
            <a:bodyPr spcFirstLastPara="1" wrap="square" lIns="44150" tIns="22075" rIns="44150" bIns="22075" anchor="ctr" anchorCtr="0">
              <a:noAutofit/>
            </a:bodyPr>
            <a:lstStyle/>
            <a:p>
              <a:pPr marL="0" marR="0" lvl="0" indent="0" algn="ctr" rtl="0">
                <a:spcBef>
                  <a:spcPts val="0"/>
                </a:spcBef>
                <a:spcAft>
                  <a:spcPts val="0"/>
                </a:spcAft>
                <a:buNone/>
                <a:defRPr/>
              </a:pPr>
              <a:endParaRPr sz="850">
                <a:solidFill>
                  <a:srgbClr val="FFFFFF"/>
                </a:solidFill>
                <a:latin typeface="Calibri"/>
                <a:ea typeface="Calibri"/>
                <a:cs typeface="Calibri"/>
              </a:endParaRPr>
            </a:p>
          </p:txBody>
        </p:sp>
      </p:grpSp>
      <p:pic>
        <p:nvPicPr>
          <p:cNvPr id="675437701" name="Google Shape;531;p54" descr="Badge 3 with solid fill"/>
          <p:cNvPicPr/>
          <p:nvPr/>
        </p:nvPicPr>
        <p:blipFill>
          <a:blip r:embed="rId4">
            <a:alphaModFix/>
          </a:blip>
          <a:stretch/>
        </p:blipFill>
        <p:spPr bwMode="auto">
          <a:xfrm>
            <a:off x="3168559" y="3995589"/>
            <a:ext cx="180311" cy="180311"/>
          </a:xfrm>
          <a:prstGeom prst="rect">
            <a:avLst/>
          </a:prstGeom>
          <a:noFill/>
          <a:ln>
            <a:noFill/>
          </a:ln>
        </p:spPr>
      </p:pic>
      <p:grpSp>
        <p:nvGrpSpPr>
          <p:cNvPr id="1311739187" name="Google Shape;532;p54"/>
          <p:cNvGrpSpPr/>
          <p:nvPr/>
        </p:nvGrpSpPr>
        <p:grpSpPr bwMode="auto">
          <a:xfrm>
            <a:off x="4464488" y="3099577"/>
            <a:ext cx="1643933" cy="1095955"/>
            <a:chOff x="5869033" y="3373484"/>
            <a:chExt cx="3404997" cy="2269998"/>
          </a:xfrm>
        </p:grpSpPr>
        <p:sp>
          <p:nvSpPr>
            <p:cNvPr id="533" name="Google Shape;533;p54"/>
            <p:cNvSpPr/>
            <p:nvPr/>
          </p:nvSpPr>
          <p:spPr bwMode="auto">
            <a:xfrm>
              <a:off x="5869033" y="3373484"/>
              <a:ext cx="3404997" cy="2269998"/>
            </a:xfrm>
            <a:custGeom>
              <a:avLst/>
              <a:gdLst/>
              <a:ahLst/>
              <a:cxnLst/>
              <a:rect l="l" t="t" r="r" b="b"/>
              <a:pathLst>
                <a:path w="4114800" h="2743200" fill="norm" stroke="1" extrusionOk="0">
                  <a:moveTo>
                    <a:pt x="1371600" y="548640"/>
                  </a:moveTo>
                  <a:cubicBezTo>
                    <a:pt x="917092" y="548640"/>
                    <a:pt x="548640" y="917092"/>
                    <a:pt x="548640" y="1371600"/>
                  </a:cubicBezTo>
                  <a:cubicBezTo>
                    <a:pt x="548640" y="1826108"/>
                    <a:pt x="917092" y="2194560"/>
                    <a:pt x="1371600" y="2194560"/>
                  </a:cubicBezTo>
                  <a:cubicBezTo>
                    <a:pt x="1826108" y="2194560"/>
                    <a:pt x="2194560" y="1826108"/>
                    <a:pt x="2194560" y="1371600"/>
                  </a:cubicBezTo>
                  <a:cubicBezTo>
                    <a:pt x="2194560" y="917092"/>
                    <a:pt x="1826108" y="548640"/>
                    <a:pt x="1371600" y="548640"/>
                  </a:cubicBezTo>
                  <a:close/>
                  <a:moveTo>
                    <a:pt x="1371600" y="0"/>
                  </a:moveTo>
                  <a:cubicBezTo>
                    <a:pt x="2129114" y="0"/>
                    <a:pt x="2743200" y="614086"/>
                    <a:pt x="2743200" y="1371600"/>
                  </a:cubicBezTo>
                  <a:cubicBezTo>
                    <a:pt x="2743200" y="1655668"/>
                    <a:pt x="2656844" y="1919566"/>
                    <a:pt x="2508953" y="2138475"/>
                  </a:cubicBezTo>
                  <a:lnTo>
                    <a:pt x="2467013" y="2194560"/>
                  </a:lnTo>
                  <a:lnTo>
                    <a:pt x="3889468" y="2194560"/>
                  </a:lnTo>
                  <a:lnTo>
                    <a:pt x="4114800" y="2468880"/>
                  </a:lnTo>
                  <a:lnTo>
                    <a:pt x="3889468" y="2743200"/>
                  </a:lnTo>
                  <a:lnTo>
                    <a:pt x="1371600" y="2743200"/>
                  </a:lnTo>
                  <a:cubicBezTo>
                    <a:pt x="614086" y="2743200"/>
                    <a:pt x="0" y="2129114"/>
                    <a:pt x="0" y="1371600"/>
                  </a:cubicBezTo>
                  <a:cubicBezTo>
                    <a:pt x="0" y="614086"/>
                    <a:pt x="614086" y="0"/>
                    <a:pt x="1371600" y="0"/>
                  </a:cubicBezTo>
                  <a:close/>
                </a:path>
              </a:pathLst>
            </a:custGeom>
            <a:solidFill>
              <a:srgbClr val="F15F47"/>
            </a:solidFill>
            <a:ln>
              <a:noFill/>
            </a:ln>
          </p:spPr>
          <p:txBody>
            <a:bodyPr spcFirstLastPara="1" wrap="square" lIns="44150" tIns="22075" rIns="44150" bIns="22075" anchor="ctr" anchorCtr="0">
              <a:noAutofit/>
            </a:bodyPr>
            <a:lstStyle/>
            <a:p>
              <a:pPr marL="0" marR="0" lvl="0" indent="0" algn="ctr" rtl="0">
                <a:spcBef>
                  <a:spcPts val="0"/>
                </a:spcBef>
                <a:spcAft>
                  <a:spcPts val="0"/>
                </a:spcAft>
                <a:buNone/>
                <a:defRPr/>
              </a:pPr>
              <a:endParaRPr sz="850">
                <a:solidFill>
                  <a:srgbClr val="FFFFFF"/>
                </a:solidFill>
                <a:latin typeface="Calibri"/>
                <a:ea typeface="Calibri"/>
                <a:cs typeface="Calibri"/>
              </a:endParaRPr>
            </a:p>
          </p:txBody>
        </p:sp>
        <p:sp>
          <p:nvSpPr>
            <p:cNvPr id="534" name="Google Shape;534;p54"/>
            <p:cNvSpPr/>
            <p:nvPr/>
          </p:nvSpPr>
          <p:spPr bwMode="auto">
            <a:xfrm>
              <a:off x="7004957" y="4612821"/>
              <a:ext cx="1125843" cy="576402"/>
            </a:xfrm>
            <a:custGeom>
              <a:avLst/>
              <a:gdLst/>
              <a:ahLst/>
              <a:cxnLst/>
              <a:rect l="l" t="t" r="r" b="b"/>
              <a:pathLst>
                <a:path w="1125843" h="576402" fill="norm" stroke="1" extrusionOk="0">
                  <a:moveTo>
                    <a:pt x="669281" y="0"/>
                  </a:moveTo>
                  <a:lnTo>
                    <a:pt x="1125843" y="0"/>
                  </a:lnTo>
                  <a:lnTo>
                    <a:pt x="1120673" y="68324"/>
                  </a:lnTo>
                  <a:cubicBezTo>
                    <a:pt x="1094842" y="237378"/>
                    <a:pt x="1031709" y="394157"/>
                    <a:pt x="939937" y="529998"/>
                  </a:cubicBezTo>
                  <a:lnTo>
                    <a:pt x="905237" y="576402"/>
                  </a:lnTo>
                  <a:lnTo>
                    <a:pt x="0" y="576402"/>
                  </a:lnTo>
                  <a:lnTo>
                    <a:pt x="0" y="576293"/>
                  </a:lnTo>
                  <a:lnTo>
                    <a:pt x="136139" y="562569"/>
                  </a:lnTo>
                  <a:lnTo>
                    <a:pt x="136164" y="562561"/>
                  </a:lnTo>
                  <a:lnTo>
                    <a:pt x="233030" y="535085"/>
                  </a:lnTo>
                  <a:lnTo>
                    <a:pt x="251364" y="526801"/>
                  </a:lnTo>
                  <a:lnTo>
                    <a:pt x="263951" y="522894"/>
                  </a:lnTo>
                  <a:lnTo>
                    <a:pt x="283523" y="512271"/>
                  </a:lnTo>
                  <a:lnTo>
                    <a:pt x="323471" y="494221"/>
                  </a:lnTo>
                  <a:lnTo>
                    <a:pt x="360500" y="470489"/>
                  </a:lnTo>
                  <a:lnTo>
                    <a:pt x="379612" y="460115"/>
                  </a:lnTo>
                  <a:lnTo>
                    <a:pt x="389794" y="451714"/>
                  </a:lnTo>
                  <a:lnTo>
                    <a:pt x="406307" y="441131"/>
                  </a:lnTo>
                  <a:lnTo>
                    <a:pt x="480357" y="376993"/>
                  </a:lnTo>
                  <a:lnTo>
                    <a:pt x="480384" y="376971"/>
                  </a:lnTo>
                  <a:lnTo>
                    <a:pt x="480408" y="376942"/>
                  </a:lnTo>
                  <a:lnTo>
                    <a:pt x="544543" y="302895"/>
                  </a:lnTo>
                  <a:lnTo>
                    <a:pt x="555126" y="286382"/>
                  </a:lnTo>
                  <a:lnTo>
                    <a:pt x="563528" y="276199"/>
                  </a:lnTo>
                  <a:lnTo>
                    <a:pt x="573903" y="257085"/>
                  </a:lnTo>
                  <a:lnTo>
                    <a:pt x="597633" y="220058"/>
                  </a:lnTo>
                  <a:lnTo>
                    <a:pt x="615682" y="180112"/>
                  </a:lnTo>
                  <a:lnTo>
                    <a:pt x="626307" y="160538"/>
                  </a:lnTo>
                  <a:lnTo>
                    <a:pt x="630214" y="147949"/>
                  </a:lnTo>
                  <a:lnTo>
                    <a:pt x="638498" y="129617"/>
                  </a:lnTo>
                  <a:lnTo>
                    <a:pt x="665974" y="32750"/>
                  </a:lnTo>
                  <a:lnTo>
                    <a:pt x="665982" y="32726"/>
                  </a:lnTo>
                  <a:close/>
                </a:path>
              </a:pathLst>
            </a:custGeom>
            <a:gradFill>
              <a:gsLst>
                <a:gs pos="0">
                  <a:srgbClr val="000000">
                    <a:alpha val="0"/>
                  </a:srgbClr>
                </a:gs>
                <a:gs pos="64000">
                  <a:srgbClr val="000000">
                    <a:alpha val="20000"/>
                  </a:srgbClr>
                </a:gs>
                <a:gs pos="73000">
                  <a:srgbClr val="000000">
                    <a:alpha val="29803"/>
                  </a:srgbClr>
                </a:gs>
                <a:gs pos="100000">
                  <a:srgbClr val="000000">
                    <a:alpha val="49803"/>
                  </a:srgbClr>
                </a:gs>
              </a:gsLst>
              <a:lin ang="5400012" scaled="0"/>
            </a:gradFill>
            <a:ln>
              <a:noFill/>
            </a:ln>
          </p:spPr>
          <p:txBody>
            <a:bodyPr spcFirstLastPara="1" wrap="square" lIns="44150" tIns="22075" rIns="44150" bIns="22075" anchor="ctr" anchorCtr="0">
              <a:noAutofit/>
            </a:bodyPr>
            <a:lstStyle/>
            <a:p>
              <a:pPr marL="0" marR="0" lvl="0" indent="0" algn="ctr" rtl="0">
                <a:spcBef>
                  <a:spcPts val="0"/>
                </a:spcBef>
                <a:spcAft>
                  <a:spcPts val="0"/>
                </a:spcAft>
                <a:buNone/>
                <a:defRPr/>
              </a:pPr>
              <a:endParaRPr sz="850">
                <a:solidFill>
                  <a:srgbClr val="FFFFFF"/>
                </a:solidFill>
                <a:latin typeface="Calibri"/>
                <a:ea typeface="Calibri"/>
                <a:cs typeface="Calibri"/>
              </a:endParaRPr>
            </a:p>
          </p:txBody>
        </p:sp>
      </p:grpSp>
      <p:pic>
        <p:nvPicPr>
          <p:cNvPr id="1674479432" name="Google Shape;535;p54" descr="Badge with solid fill"/>
          <p:cNvPicPr/>
          <p:nvPr/>
        </p:nvPicPr>
        <p:blipFill>
          <a:blip r:embed="rId5">
            <a:alphaModFix/>
          </a:blip>
          <a:stretch/>
        </p:blipFill>
        <p:spPr bwMode="auto">
          <a:xfrm>
            <a:off x="5795130" y="3995589"/>
            <a:ext cx="180311" cy="180311"/>
          </a:xfrm>
          <a:prstGeom prst="rect">
            <a:avLst/>
          </a:prstGeom>
          <a:noFill/>
          <a:ln>
            <a:noFill/>
          </a:ln>
        </p:spPr>
      </p:pic>
      <p:pic>
        <p:nvPicPr>
          <p:cNvPr id="1746454698" name="Google Shape;536;p54" descr="Badge 1 with solid fill"/>
          <p:cNvPicPr/>
          <p:nvPr/>
        </p:nvPicPr>
        <p:blipFill>
          <a:blip r:embed="rId6">
            <a:alphaModFix/>
          </a:blip>
          <a:stretch/>
        </p:blipFill>
        <p:spPr bwMode="auto">
          <a:xfrm>
            <a:off x="4922161" y="1926070"/>
            <a:ext cx="180311" cy="180311"/>
          </a:xfrm>
          <a:prstGeom prst="rect">
            <a:avLst/>
          </a:prstGeom>
          <a:noFill/>
          <a:ln>
            <a:noFill/>
          </a:ln>
        </p:spPr>
      </p:pic>
      <p:sp>
        <p:nvSpPr>
          <p:cNvPr id="1841625155" name="Google Shape;537;p54"/>
          <p:cNvSpPr txBox="1"/>
          <p:nvPr/>
        </p:nvSpPr>
        <p:spPr bwMode="auto">
          <a:xfrm>
            <a:off x="212075" y="2259588"/>
            <a:ext cx="3000000" cy="648000"/>
          </a:xfrm>
          <a:prstGeom prst="rect">
            <a:avLst/>
          </a:prstGeom>
          <a:noFill/>
          <a:ln>
            <a:noFill/>
          </a:ln>
        </p:spPr>
        <p:txBody>
          <a:bodyPr spcFirstLastPara="1" wrap="square" lIns="91425" tIns="91425" rIns="91425" bIns="91425" anchor="t" anchorCtr="0">
            <a:spAutoFit/>
          </a:bodyPr>
          <a:lstStyle/>
          <a:p>
            <a:pPr marL="0" lvl="0" indent="0" algn="ctr" rtl="0">
              <a:lnSpc>
                <a:spcPct val="114999"/>
              </a:lnSpc>
              <a:spcBef>
                <a:spcPts val="1200"/>
              </a:spcBef>
              <a:spcAft>
                <a:spcPts val="1200"/>
              </a:spcAft>
              <a:buNone/>
              <a:defRPr/>
            </a:pPr>
            <a:r>
              <a:rPr lang="en" b="1">
                <a:solidFill>
                  <a:schemeClr val="dk1"/>
                </a:solidFill>
                <a:latin typeface="Calibri"/>
                <a:ea typeface="Calibri"/>
                <a:cs typeface="Calibri"/>
              </a:rPr>
              <a:t>Worked on a dataset with 29K+ samples and 68 features</a:t>
            </a:r>
            <a:endParaRPr b="1">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399299344" name="Google Shape;542;p55"/>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514705807" name="Google Shape;543;p55"/>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18</a:t>
            </a:fld>
            <a:endParaRPr/>
          </a:p>
        </p:txBody>
      </p:sp>
      <p:sp>
        <p:nvSpPr>
          <p:cNvPr id="350142149" name="Google Shape;544;p55"/>
          <p:cNvSpPr txBox="1"/>
          <p:nvPr/>
        </p:nvSpPr>
        <p:spPr bwMode="auto">
          <a:xfrm>
            <a:off x="2208600" y="788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700" b="1">
                <a:solidFill>
                  <a:schemeClr val="dk1"/>
                </a:solidFill>
                <a:latin typeface="Calibri"/>
                <a:ea typeface="Calibri"/>
                <a:cs typeface="Calibri"/>
              </a:rPr>
              <a:t>OQMD</a:t>
            </a:r>
            <a:endParaRPr sz="2300" b="1"/>
          </a:p>
        </p:txBody>
      </p:sp>
      <p:pic>
        <p:nvPicPr>
          <p:cNvPr id="498170480" name="Google Shape;545;p55"/>
          <p:cNvPicPr/>
          <p:nvPr/>
        </p:nvPicPr>
        <p:blipFill>
          <a:blip r:embed="rId4">
            <a:alphaModFix/>
          </a:blip>
          <a:stretch/>
        </p:blipFill>
        <p:spPr bwMode="auto">
          <a:xfrm>
            <a:off x="1305162" y="1123375"/>
            <a:ext cx="6533676" cy="37310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944813887" name="Google Shape;550;p56"/>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2004429937" name="Google Shape;551;p56"/>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19</a:t>
            </a:fld>
            <a:endParaRPr/>
          </a:p>
        </p:txBody>
      </p:sp>
      <p:sp>
        <p:nvSpPr>
          <p:cNvPr id="430741084" name="Google Shape;552;p56"/>
          <p:cNvSpPr txBox="1"/>
          <p:nvPr/>
        </p:nvSpPr>
        <p:spPr bwMode="auto">
          <a:xfrm>
            <a:off x="2208600" y="931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700" b="1">
                <a:solidFill>
                  <a:schemeClr val="dk1"/>
                </a:solidFill>
                <a:latin typeface="Calibri"/>
                <a:ea typeface="Calibri"/>
                <a:cs typeface="Calibri"/>
              </a:rPr>
              <a:t>OQMD</a:t>
            </a:r>
            <a:endParaRPr sz="2300" b="1"/>
          </a:p>
        </p:txBody>
      </p:sp>
      <p:sp>
        <p:nvSpPr>
          <p:cNvPr id="465257829" name="Google Shape;553;p56"/>
          <p:cNvSpPr/>
          <p:nvPr/>
        </p:nvSpPr>
        <p:spPr bwMode="auto">
          <a:xfrm>
            <a:off x="3133451" y="1550750"/>
            <a:ext cx="659247" cy="689874"/>
          </a:xfrm>
          <a:custGeom>
            <a:avLst/>
            <a:gdLst/>
            <a:ahLst/>
            <a:cxnLst/>
            <a:rect l="l" t="t" r="r" b="b"/>
            <a:pathLst>
              <a:path w="789517" h="826196" fill="norm" stroke="1" extrusionOk="0">
                <a:moveTo>
                  <a:pt x="645942" y="0"/>
                </a:moveTo>
                <a:lnTo>
                  <a:pt x="789518" y="443364"/>
                </a:lnTo>
                <a:lnTo>
                  <a:pt x="357441" y="826197"/>
                </a:lnTo>
                <a:lnTo>
                  <a:pt x="0" y="535666"/>
                </a:lnTo>
                <a:lnTo>
                  <a:pt x="43313" y="143241"/>
                </a:lnTo>
                <a:lnTo>
                  <a:pt x="645942" y="0"/>
                </a:lnTo>
                <a:close/>
              </a:path>
            </a:pathLst>
          </a:custGeom>
          <a:solidFill>
            <a:srgbClr val="F69D8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471946892" name="Google Shape;554;p56"/>
          <p:cNvSpPr/>
          <p:nvPr/>
        </p:nvSpPr>
        <p:spPr bwMode="auto">
          <a:xfrm>
            <a:off x="2844724" y="2078692"/>
            <a:ext cx="533730" cy="562635"/>
          </a:xfrm>
          <a:custGeom>
            <a:avLst/>
            <a:gdLst/>
            <a:ahLst/>
            <a:cxnLst/>
            <a:rect l="l" t="t" r="r" b="b"/>
            <a:pathLst>
              <a:path w="639198" h="673814" fill="norm" stroke="1" extrusionOk="0">
                <a:moveTo>
                  <a:pt x="278761" y="0"/>
                </a:moveTo>
                <a:lnTo>
                  <a:pt x="639199" y="290981"/>
                </a:lnTo>
                <a:lnTo>
                  <a:pt x="486932" y="673814"/>
                </a:lnTo>
                <a:lnTo>
                  <a:pt x="46910" y="535666"/>
                </a:lnTo>
                <a:lnTo>
                  <a:pt x="0" y="150286"/>
                </a:lnTo>
                <a:lnTo>
                  <a:pt x="278761" y="0"/>
                </a:lnTo>
                <a:close/>
              </a:path>
            </a:pathLst>
          </a:custGeom>
          <a:solidFill>
            <a:srgbClr val="FDCB75"/>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673496805" name="Google Shape;555;p56"/>
          <p:cNvSpPr/>
          <p:nvPr/>
        </p:nvSpPr>
        <p:spPr bwMode="auto">
          <a:xfrm>
            <a:off x="2657953" y="2606509"/>
            <a:ext cx="578280" cy="447280"/>
          </a:xfrm>
          <a:custGeom>
            <a:avLst/>
            <a:gdLst/>
            <a:ahLst/>
            <a:cxnLst/>
            <a:rect l="l" t="t" r="r" b="b"/>
            <a:pathLst>
              <a:path w="692551" h="535665" fill="norm" stroke="1" extrusionOk="0">
                <a:moveTo>
                  <a:pt x="249535" y="0"/>
                </a:moveTo>
                <a:lnTo>
                  <a:pt x="692552" y="138749"/>
                </a:lnTo>
                <a:lnTo>
                  <a:pt x="692552" y="521582"/>
                </a:lnTo>
                <a:lnTo>
                  <a:pt x="230651" y="535666"/>
                </a:lnTo>
                <a:lnTo>
                  <a:pt x="0" y="227751"/>
                </a:lnTo>
                <a:lnTo>
                  <a:pt x="249535" y="0"/>
                </a:lnTo>
                <a:close/>
              </a:path>
            </a:pathLst>
          </a:custGeom>
          <a:solidFill>
            <a:srgbClr val="FFE97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93707862" name="Google Shape;556;p56"/>
          <p:cNvSpPr/>
          <p:nvPr/>
        </p:nvSpPr>
        <p:spPr bwMode="auto">
          <a:xfrm>
            <a:off x="2787680" y="3123069"/>
            <a:ext cx="590795" cy="458665"/>
          </a:xfrm>
          <a:custGeom>
            <a:avLst/>
            <a:gdLst/>
            <a:ahLst/>
            <a:cxnLst/>
            <a:rect l="l" t="t" r="r" b="b"/>
            <a:pathLst>
              <a:path w="707539" h="549299" fill="norm" stroke="1" extrusionOk="0">
                <a:moveTo>
                  <a:pt x="89022" y="13634"/>
                </a:moveTo>
                <a:lnTo>
                  <a:pt x="555272" y="0"/>
                </a:lnTo>
                <a:lnTo>
                  <a:pt x="707539" y="382833"/>
                </a:lnTo>
                <a:lnTo>
                  <a:pt x="273364" y="549299"/>
                </a:lnTo>
                <a:lnTo>
                  <a:pt x="0" y="281393"/>
                </a:lnTo>
                <a:lnTo>
                  <a:pt x="89022" y="13634"/>
                </a:lnTo>
                <a:close/>
              </a:path>
            </a:pathLst>
          </a:custGeom>
          <a:solidFill>
            <a:srgbClr val="A7C8A6"/>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551340987" name="Google Shape;557;p56"/>
          <p:cNvSpPr/>
          <p:nvPr/>
        </p:nvSpPr>
        <p:spPr bwMode="auto">
          <a:xfrm>
            <a:off x="2991590" y="3523810"/>
            <a:ext cx="801157" cy="585778"/>
          </a:xfrm>
          <a:custGeom>
            <a:avLst/>
            <a:gdLst/>
            <a:ahLst/>
            <a:cxnLst/>
            <a:rect l="l" t="t" r="r" b="b"/>
            <a:pathLst>
              <a:path w="959470" h="701531" fill="norm" stroke="1" extrusionOk="0">
                <a:moveTo>
                  <a:pt x="85126" y="165866"/>
                </a:moveTo>
                <a:lnTo>
                  <a:pt x="527394" y="0"/>
                </a:lnTo>
                <a:lnTo>
                  <a:pt x="959471" y="382829"/>
                </a:lnTo>
                <a:lnTo>
                  <a:pt x="600231" y="701532"/>
                </a:lnTo>
                <a:lnTo>
                  <a:pt x="0" y="457301"/>
                </a:lnTo>
                <a:lnTo>
                  <a:pt x="85126" y="165866"/>
                </a:lnTo>
                <a:close/>
              </a:path>
            </a:pathLst>
          </a:custGeom>
          <a:solidFill>
            <a:srgbClr val="87DCED"/>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779714504" name="Google Shape;558;p56"/>
          <p:cNvSpPr/>
          <p:nvPr/>
        </p:nvSpPr>
        <p:spPr bwMode="auto">
          <a:xfrm>
            <a:off x="4851044" y="3523810"/>
            <a:ext cx="828941" cy="585778"/>
          </a:xfrm>
          <a:custGeom>
            <a:avLst/>
            <a:gdLst/>
            <a:ahLst/>
            <a:cxnLst/>
            <a:rect l="l" t="t" r="r" b="b"/>
            <a:pathLst>
              <a:path w="992745" h="701531" fill="norm" stroke="1" extrusionOk="0">
                <a:moveTo>
                  <a:pt x="0" y="382829"/>
                </a:moveTo>
                <a:lnTo>
                  <a:pt x="359242" y="701532"/>
                </a:lnTo>
                <a:lnTo>
                  <a:pt x="992745" y="433776"/>
                </a:lnTo>
                <a:lnTo>
                  <a:pt x="874345" y="165866"/>
                </a:lnTo>
                <a:lnTo>
                  <a:pt x="432077" y="0"/>
                </a:lnTo>
                <a:lnTo>
                  <a:pt x="0" y="382829"/>
                </a:lnTo>
                <a:close/>
              </a:path>
            </a:pathLst>
          </a:custGeom>
          <a:solidFill>
            <a:srgbClr val="87DCED"/>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28357529" name="Google Shape;559;p56"/>
          <p:cNvSpPr/>
          <p:nvPr/>
        </p:nvSpPr>
        <p:spPr bwMode="auto">
          <a:xfrm>
            <a:off x="5265119" y="3123069"/>
            <a:ext cx="661753" cy="458665"/>
          </a:xfrm>
          <a:custGeom>
            <a:avLst/>
            <a:gdLst/>
            <a:ahLst/>
            <a:cxnLst/>
            <a:rect l="l" t="t" r="r" b="b"/>
            <a:pathLst>
              <a:path w="792518" h="549299" fill="norm" stroke="1" extrusionOk="0">
                <a:moveTo>
                  <a:pt x="0" y="382833"/>
                </a:moveTo>
                <a:lnTo>
                  <a:pt x="434325" y="549299"/>
                </a:lnTo>
                <a:lnTo>
                  <a:pt x="792518" y="226851"/>
                </a:lnTo>
                <a:lnTo>
                  <a:pt x="618517" y="13634"/>
                </a:lnTo>
                <a:lnTo>
                  <a:pt x="152421" y="0"/>
                </a:lnTo>
                <a:lnTo>
                  <a:pt x="0" y="382833"/>
                </a:lnTo>
                <a:close/>
              </a:path>
            </a:pathLst>
          </a:custGeom>
          <a:solidFill>
            <a:srgbClr val="A7C8A6"/>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633033874" name="Google Shape;560;p56"/>
          <p:cNvSpPr/>
          <p:nvPr/>
        </p:nvSpPr>
        <p:spPr bwMode="auto">
          <a:xfrm>
            <a:off x="5407481" y="2606509"/>
            <a:ext cx="503195" cy="447280"/>
          </a:xfrm>
          <a:custGeom>
            <a:avLst/>
            <a:gdLst/>
            <a:ahLst/>
            <a:cxnLst/>
            <a:rect l="l" t="t" r="r" b="b"/>
            <a:pathLst>
              <a:path w="602629" h="535665" fill="norm" stroke="1" extrusionOk="0">
                <a:moveTo>
                  <a:pt x="0" y="521582"/>
                </a:moveTo>
                <a:lnTo>
                  <a:pt x="461903" y="535666"/>
                </a:lnTo>
                <a:lnTo>
                  <a:pt x="602630" y="208421"/>
                </a:lnTo>
                <a:lnTo>
                  <a:pt x="443019" y="0"/>
                </a:lnTo>
                <a:lnTo>
                  <a:pt x="0" y="138749"/>
                </a:lnTo>
                <a:lnTo>
                  <a:pt x="0" y="521582"/>
                </a:lnTo>
                <a:close/>
              </a:path>
            </a:pathLst>
          </a:custGeom>
          <a:solidFill>
            <a:srgbClr val="FFE97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107163951" name="Google Shape;561;p56"/>
          <p:cNvSpPr/>
          <p:nvPr/>
        </p:nvSpPr>
        <p:spPr bwMode="auto">
          <a:xfrm>
            <a:off x="5265119" y="2078692"/>
            <a:ext cx="576029" cy="562635"/>
          </a:xfrm>
          <a:custGeom>
            <a:avLst/>
            <a:gdLst/>
            <a:ahLst/>
            <a:cxnLst/>
            <a:rect l="l" t="t" r="r" b="b"/>
            <a:pathLst>
              <a:path w="689855" h="673814" fill="norm" stroke="1" extrusionOk="0">
                <a:moveTo>
                  <a:pt x="152421" y="673814"/>
                </a:moveTo>
                <a:lnTo>
                  <a:pt x="592439" y="535666"/>
                </a:lnTo>
                <a:lnTo>
                  <a:pt x="689855" y="214563"/>
                </a:lnTo>
                <a:lnTo>
                  <a:pt x="360590" y="0"/>
                </a:lnTo>
                <a:lnTo>
                  <a:pt x="0" y="290981"/>
                </a:lnTo>
                <a:lnTo>
                  <a:pt x="152421" y="673814"/>
                </a:lnTo>
                <a:close/>
              </a:path>
            </a:pathLst>
          </a:custGeom>
          <a:solidFill>
            <a:srgbClr val="FDCB75"/>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388292080" name="Google Shape;562;p56"/>
          <p:cNvSpPr/>
          <p:nvPr/>
        </p:nvSpPr>
        <p:spPr bwMode="auto">
          <a:xfrm>
            <a:off x="4851044" y="1550750"/>
            <a:ext cx="702297" cy="689874"/>
          </a:xfrm>
          <a:custGeom>
            <a:avLst/>
            <a:gdLst/>
            <a:ahLst/>
            <a:cxnLst/>
            <a:rect l="l" t="t" r="r" b="b"/>
            <a:pathLst>
              <a:path w="841074" h="826196" fill="norm" stroke="1" extrusionOk="0">
                <a:moveTo>
                  <a:pt x="432077" y="826197"/>
                </a:moveTo>
                <a:lnTo>
                  <a:pt x="789520" y="535666"/>
                </a:lnTo>
                <a:lnTo>
                  <a:pt x="841074" y="181000"/>
                </a:lnTo>
                <a:lnTo>
                  <a:pt x="143577" y="0"/>
                </a:lnTo>
                <a:lnTo>
                  <a:pt x="0" y="443364"/>
                </a:lnTo>
                <a:lnTo>
                  <a:pt x="432077" y="826197"/>
                </a:lnTo>
                <a:close/>
              </a:path>
            </a:pathLst>
          </a:custGeom>
          <a:solidFill>
            <a:srgbClr val="F69D8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414072398" name="Google Shape;563;p56"/>
          <p:cNvSpPr/>
          <p:nvPr/>
        </p:nvSpPr>
        <p:spPr bwMode="auto">
          <a:xfrm>
            <a:off x="3431809" y="1920845"/>
            <a:ext cx="1780520" cy="319665"/>
          </a:xfrm>
          <a:custGeom>
            <a:avLst/>
            <a:gdLst/>
            <a:ahLst/>
            <a:cxnLst/>
            <a:rect l="l" t="t" r="r" b="b"/>
            <a:pathLst>
              <a:path w="2132359" h="382833" fill="norm" stroke="1" extrusionOk="0">
                <a:moveTo>
                  <a:pt x="0" y="382833"/>
                </a:moveTo>
                <a:lnTo>
                  <a:pt x="2132359" y="382833"/>
                </a:lnTo>
                <a:cubicBezTo>
                  <a:pt x="2018610" y="225505"/>
                  <a:pt x="1871136" y="94248"/>
                  <a:pt x="1700283" y="0"/>
                </a:cubicBezTo>
                <a:lnTo>
                  <a:pt x="432077" y="0"/>
                </a:lnTo>
                <a:cubicBezTo>
                  <a:pt x="261225" y="94248"/>
                  <a:pt x="113751" y="225505"/>
                  <a:pt x="0" y="382833"/>
                </a:cubicBezTo>
                <a:close/>
              </a:path>
            </a:pathLst>
          </a:custGeom>
          <a:solidFill>
            <a:srgbClr val="F15F47"/>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558887211" name="Google Shape;564;p56"/>
          <p:cNvSpPr/>
          <p:nvPr/>
        </p:nvSpPr>
        <p:spPr bwMode="auto">
          <a:xfrm>
            <a:off x="3251168" y="2321587"/>
            <a:ext cx="2141931" cy="319665"/>
          </a:xfrm>
          <a:custGeom>
            <a:avLst/>
            <a:gdLst/>
            <a:ahLst/>
            <a:cxnLst/>
            <a:rect l="l" t="t" r="r" b="b"/>
            <a:pathLst>
              <a:path w="2565187" h="382833" fill="norm" stroke="1" extrusionOk="0">
                <a:moveTo>
                  <a:pt x="0" y="382833"/>
                </a:moveTo>
                <a:lnTo>
                  <a:pt x="2565188" y="382833"/>
                </a:lnTo>
                <a:cubicBezTo>
                  <a:pt x="2534464" y="245880"/>
                  <a:pt x="2482609" y="117023"/>
                  <a:pt x="2412917" y="0"/>
                </a:cubicBezTo>
                <a:lnTo>
                  <a:pt x="152417" y="0"/>
                </a:lnTo>
                <a:cubicBezTo>
                  <a:pt x="82727" y="117023"/>
                  <a:pt x="30722" y="245880"/>
                  <a:pt x="148" y="382833"/>
                </a:cubicBezTo>
                <a:close/>
              </a:path>
            </a:pathLst>
          </a:custGeom>
          <a:solidFill>
            <a:srgbClr val="FBA91E"/>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40727954" name="Google Shape;565;p56"/>
          <p:cNvSpPr/>
          <p:nvPr/>
        </p:nvSpPr>
        <p:spPr bwMode="auto">
          <a:xfrm>
            <a:off x="3224272" y="2722328"/>
            <a:ext cx="2195741" cy="319791"/>
          </a:xfrm>
          <a:custGeom>
            <a:avLst/>
            <a:gdLst/>
            <a:ahLst/>
            <a:cxnLst/>
            <a:rect l="l" t="t" r="r" b="b"/>
            <a:pathLst>
              <a:path w="2629630" h="382983" fill="norm" stroke="1" extrusionOk="0">
                <a:moveTo>
                  <a:pt x="0" y="191492"/>
                </a:moveTo>
                <a:cubicBezTo>
                  <a:pt x="0" y="256518"/>
                  <a:pt x="4945" y="320349"/>
                  <a:pt x="14087" y="382983"/>
                </a:cubicBezTo>
                <a:lnTo>
                  <a:pt x="2615544" y="382983"/>
                </a:lnTo>
                <a:cubicBezTo>
                  <a:pt x="2624684" y="320499"/>
                  <a:pt x="2629631" y="256668"/>
                  <a:pt x="2629631" y="191492"/>
                </a:cubicBezTo>
                <a:cubicBezTo>
                  <a:pt x="2629631" y="126311"/>
                  <a:pt x="2624684" y="62631"/>
                  <a:pt x="2615544" y="0"/>
                </a:cubicBezTo>
                <a:lnTo>
                  <a:pt x="14087" y="0"/>
                </a:lnTo>
                <a:cubicBezTo>
                  <a:pt x="4945" y="62481"/>
                  <a:pt x="0" y="126311"/>
                  <a:pt x="0" y="191492"/>
                </a:cubicBezTo>
                <a:close/>
              </a:path>
            </a:pathLst>
          </a:custGeom>
          <a:solidFill>
            <a:srgbClr val="FEDA2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124296015" name="Google Shape;566;p56"/>
          <p:cNvSpPr/>
          <p:nvPr/>
        </p:nvSpPr>
        <p:spPr bwMode="auto">
          <a:xfrm>
            <a:off x="3251043" y="3123069"/>
            <a:ext cx="2141931" cy="319665"/>
          </a:xfrm>
          <a:custGeom>
            <a:avLst/>
            <a:gdLst/>
            <a:ahLst/>
            <a:cxnLst/>
            <a:rect l="l" t="t" r="r" b="b"/>
            <a:pathLst>
              <a:path w="2565187" h="382833" fill="norm" stroke="1" extrusionOk="0">
                <a:moveTo>
                  <a:pt x="152417" y="382833"/>
                </a:moveTo>
                <a:lnTo>
                  <a:pt x="2412917" y="382833"/>
                </a:lnTo>
                <a:cubicBezTo>
                  <a:pt x="2482609" y="265810"/>
                  <a:pt x="2534614" y="136949"/>
                  <a:pt x="2565188" y="0"/>
                </a:cubicBezTo>
                <a:lnTo>
                  <a:pt x="0" y="0"/>
                </a:lnTo>
                <a:cubicBezTo>
                  <a:pt x="30722" y="136949"/>
                  <a:pt x="82579" y="265810"/>
                  <a:pt x="152267" y="382833"/>
                </a:cubicBezTo>
                <a:close/>
              </a:path>
            </a:pathLst>
          </a:custGeom>
          <a:solidFill>
            <a:srgbClr val="6EA56C"/>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017513984" name="Google Shape;567;p56"/>
          <p:cNvSpPr/>
          <p:nvPr/>
        </p:nvSpPr>
        <p:spPr bwMode="auto">
          <a:xfrm>
            <a:off x="3431809" y="3523810"/>
            <a:ext cx="1780520" cy="319662"/>
          </a:xfrm>
          <a:custGeom>
            <a:avLst/>
            <a:gdLst/>
            <a:ahLst/>
            <a:cxnLst/>
            <a:rect l="l" t="t" r="r" b="b"/>
            <a:pathLst>
              <a:path w="2132359" h="382829" fill="norm" stroke="1" extrusionOk="0">
                <a:moveTo>
                  <a:pt x="432077" y="382829"/>
                </a:moveTo>
                <a:lnTo>
                  <a:pt x="1700283" y="382829"/>
                </a:lnTo>
                <a:cubicBezTo>
                  <a:pt x="1871136" y="288585"/>
                  <a:pt x="2018610" y="157328"/>
                  <a:pt x="2132359" y="0"/>
                </a:cubicBezTo>
                <a:lnTo>
                  <a:pt x="0" y="0"/>
                </a:lnTo>
                <a:cubicBezTo>
                  <a:pt x="113751" y="157328"/>
                  <a:pt x="261225" y="288585"/>
                  <a:pt x="432077" y="382829"/>
                </a:cubicBezTo>
                <a:close/>
              </a:path>
            </a:pathLst>
          </a:custGeom>
          <a:solidFill>
            <a:srgbClr val="3AC6E1"/>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832754000" name="Google Shape;568;p56"/>
          <p:cNvSpPr/>
          <p:nvPr/>
        </p:nvSpPr>
        <p:spPr bwMode="auto">
          <a:xfrm>
            <a:off x="3360128" y="1924093"/>
            <a:ext cx="1923683" cy="1923244"/>
          </a:xfrm>
          <a:custGeom>
            <a:avLst/>
            <a:gdLst/>
            <a:ahLst/>
            <a:cxnLst/>
            <a:rect l="l" t="t" r="r" b="b"/>
            <a:pathLst>
              <a:path w="2303812" h="2303286" fill="norm" stroke="1" extrusionOk="0">
                <a:moveTo>
                  <a:pt x="2303813" y="1151644"/>
                </a:moveTo>
                <a:cubicBezTo>
                  <a:pt x="2303813" y="1787678"/>
                  <a:pt x="1788088" y="2303289"/>
                  <a:pt x="1151907" y="2303289"/>
                </a:cubicBezTo>
                <a:cubicBezTo>
                  <a:pt x="515727" y="2303289"/>
                  <a:pt x="1" y="1787681"/>
                  <a:pt x="1" y="1151644"/>
                </a:cubicBezTo>
                <a:cubicBezTo>
                  <a:pt x="1" y="515611"/>
                  <a:pt x="515727" y="-1"/>
                  <a:pt x="1151907" y="-1"/>
                </a:cubicBezTo>
                <a:cubicBezTo>
                  <a:pt x="1788088" y="-1"/>
                  <a:pt x="2303813" y="515607"/>
                  <a:pt x="2303813" y="1151644"/>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807865768" name="Google Shape;569;p56"/>
          <p:cNvSpPr/>
          <p:nvPr/>
        </p:nvSpPr>
        <p:spPr bwMode="auto">
          <a:xfrm>
            <a:off x="784862" y="1550750"/>
            <a:ext cx="2314506" cy="447281"/>
          </a:xfrm>
          <a:custGeom>
            <a:avLst/>
            <a:gdLst/>
            <a:ahLst/>
            <a:cxnLst/>
            <a:rect l="l" t="t" r="r" b="b"/>
            <a:pathLst>
              <a:path w="2771864" h="535666" fill="norm" stroke="1" extrusionOk="0">
                <a:moveTo>
                  <a:pt x="2579425" y="0"/>
                </a:moveTo>
                <a:lnTo>
                  <a:pt x="171001" y="0"/>
                </a:lnTo>
                <a:cubicBezTo>
                  <a:pt x="102961" y="173358"/>
                  <a:pt x="45709" y="352266"/>
                  <a:pt x="0" y="535666"/>
                </a:cubicBezTo>
                <a:lnTo>
                  <a:pt x="2194406" y="535666"/>
                </a:lnTo>
                <a:cubicBezTo>
                  <a:pt x="2586011" y="494890"/>
                  <a:pt x="2563827" y="446212"/>
                  <a:pt x="2627997" y="356934"/>
                </a:cubicBezTo>
                <a:cubicBezTo>
                  <a:pt x="2692167" y="267656"/>
                  <a:pt x="2942530" y="48502"/>
                  <a:pt x="2579425" y="0"/>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033339731" name="Google Shape;570;p56"/>
          <p:cNvSpPr/>
          <p:nvPr/>
        </p:nvSpPr>
        <p:spPr bwMode="auto">
          <a:xfrm>
            <a:off x="2616545" y="1550750"/>
            <a:ext cx="1056450" cy="447280"/>
          </a:xfrm>
          <a:custGeom>
            <a:avLst/>
            <a:gdLst/>
            <a:ahLst/>
            <a:cxnLst/>
            <a:rect l="l" t="t" r="r" b="b"/>
            <a:pathLst>
              <a:path w="1265209" h="535665" fill="norm" stroke="1" extrusionOk="0">
                <a:moveTo>
                  <a:pt x="1265209" y="0"/>
                </a:moveTo>
                <a:lnTo>
                  <a:pt x="385019" y="0"/>
                </a:lnTo>
                <a:cubicBezTo>
                  <a:pt x="232450" y="158525"/>
                  <a:pt x="102363" y="338778"/>
                  <a:pt x="0" y="535666"/>
                </a:cubicBezTo>
                <a:lnTo>
                  <a:pt x="619267" y="535666"/>
                </a:lnTo>
                <a:cubicBezTo>
                  <a:pt x="787871" y="309411"/>
                  <a:pt x="1009231" y="124811"/>
                  <a:pt x="1265209" y="0"/>
                </a:cubicBezTo>
                <a:close/>
              </a:path>
            </a:pathLst>
          </a:custGeom>
          <a:solidFill>
            <a:srgbClr val="F15F47"/>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80797830" name="Google Shape;571;p56"/>
          <p:cNvSpPr/>
          <p:nvPr/>
        </p:nvSpPr>
        <p:spPr bwMode="auto">
          <a:xfrm>
            <a:off x="694042" y="2078692"/>
            <a:ext cx="2078972" cy="447281"/>
          </a:xfrm>
          <a:custGeom>
            <a:avLst/>
            <a:gdLst/>
            <a:ahLst/>
            <a:cxnLst/>
            <a:rect l="l" t="t" r="r" b="b"/>
            <a:pathLst>
              <a:path w="2489787" h="535666" fill="norm" stroke="1" extrusionOk="0">
                <a:moveTo>
                  <a:pt x="2255854" y="0"/>
                </a:moveTo>
                <a:lnTo>
                  <a:pt x="85876" y="0"/>
                </a:lnTo>
                <a:cubicBezTo>
                  <a:pt x="46460" y="174858"/>
                  <a:pt x="17684" y="353612"/>
                  <a:pt x="0" y="535666"/>
                </a:cubicBezTo>
                <a:lnTo>
                  <a:pt x="2085001" y="535666"/>
                </a:lnTo>
                <a:cubicBezTo>
                  <a:pt x="2442242" y="493251"/>
                  <a:pt x="2459241" y="377780"/>
                  <a:pt x="2487741" y="288502"/>
                </a:cubicBezTo>
                <a:cubicBezTo>
                  <a:pt x="2516241" y="199224"/>
                  <a:pt x="2237269" y="46863"/>
                  <a:pt x="2256004" y="0"/>
                </a:cubicBezTo>
                <a:lnTo>
                  <a:pt x="2255854" y="0"/>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37242298" name="Google Shape;572;p56"/>
          <p:cNvSpPr/>
          <p:nvPr/>
        </p:nvSpPr>
        <p:spPr bwMode="auto">
          <a:xfrm>
            <a:off x="2434278" y="2078692"/>
            <a:ext cx="643355" cy="447280"/>
          </a:xfrm>
          <a:custGeom>
            <a:avLst/>
            <a:gdLst/>
            <a:ahLst/>
            <a:cxnLst/>
            <a:rect l="l" t="t" r="r" b="b"/>
            <a:pathLst>
              <a:path w="770485" h="535665" fill="norm" stroke="1" extrusionOk="0">
                <a:moveTo>
                  <a:pt x="770486" y="0"/>
                </a:moveTo>
                <a:lnTo>
                  <a:pt x="171003" y="0"/>
                </a:lnTo>
                <a:cubicBezTo>
                  <a:pt x="93219" y="168566"/>
                  <a:pt x="35219" y="348070"/>
                  <a:pt x="0" y="535666"/>
                </a:cubicBezTo>
                <a:lnTo>
                  <a:pt x="538486" y="535666"/>
                </a:lnTo>
                <a:cubicBezTo>
                  <a:pt x="586144" y="342674"/>
                  <a:pt x="665426" y="162270"/>
                  <a:pt x="770336" y="0"/>
                </a:cubicBezTo>
                <a:close/>
              </a:path>
            </a:pathLst>
          </a:custGeom>
          <a:solidFill>
            <a:srgbClr val="FBA91E"/>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527314639" name="Google Shape;573;p56"/>
          <p:cNvSpPr/>
          <p:nvPr/>
        </p:nvSpPr>
        <p:spPr bwMode="auto">
          <a:xfrm>
            <a:off x="676528" y="2606509"/>
            <a:ext cx="1939167" cy="447281"/>
          </a:xfrm>
          <a:custGeom>
            <a:avLst/>
            <a:gdLst/>
            <a:ahLst/>
            <a:cxnLst/>
            <a:rect l="l" t="t" r="r" b="b"/>
            <a:pathLst>
              <a:path w="2322356" h="535666" fill="norm" stroke="1" extrusionOk="0">
                <a:moveTo>
                  <a:pt x="2256579" y="293614"/>
                </a:moveTo>
                <a:cubicBezTo>
                  <a:pt x="2256579" y="181537"/>
                  <a:pt x="2074361" y="107882"/>
                  <a:pt x="2089798" y="0"/>
                </a:cubicBezTo>
                <a:lnTo>
                  <a:pt x="12439" y="0"/>
                </a:lnTo>
                <a:cubicBezTo>
                  <a:pt x="4347" y="109081"/>
                  <a:pt x="0" y="219059"/>
                  <a:pt x="0" y="330240"/>
                </a:cubicBezTo>
                <a:cubicBezTo>
                  <a:pt x="0" y="399163"/>
                  <a:pt x="1798" y="467639"/>
                  <a:pt x="4945" y="535666"/>
                </a:cubicBezTo>
                <a:lnTo>
                  <a:pt x="2075259" y="535666"/>
                </a:lnTo>
                <a:cubicBezTo>
                  <a:pt x="2069264" y="467939"/>
                  <a:pt x="2322356" y="443413"/>
                  <a:pt x="2322356" y="374190"/>
                </a:cubicBezTo>
                <a:cubicBezTo>
                  <a:pt x="2322406" y="374190"/>
                  <a:pt x="2256529" y="293614"/>
                  <a:pt x="2256579" y="293614"/>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325201459" name="Google Shape;574;p56"/>
          <p:cNvSpPr/>
          <p:nvPr/>
        </p:nvSpPr>
        <p:spPr bwMode="auto">
          <a:xfrm>
            <a:off x="2401252" y="2606509"/>
            <a:ext cx="465279" cy="447280"/>
          </a:xfrm>
          <a:custGeom>
            <a:avLst/>
            <a:gdLst/>
            <a:ahLst/>
            <a:cxnLst/>
            <a:rect l="l" t="t" r="r" b="b"/>
            <a:pathLst>
              <a:path w="557220" h="535665" fill="norm" stroke="1" extrusionOk="0">
                <a:moveTo>
                  <a:pt x="526346" y="330240"/>
                </a:moveTo>
                <a:cubicBezTo>
                  <a:pt x="526346" y="217413"/>
                  <a:pt x="536986" y="106982"/>
                  <a:pt x="557220" y="0"/>
                </a:cubicBezTo>
                <a:lnTo>
                  <a:pt x="23679" y="0"/>
                </a:lnTo>
                <a:cubicBezTo>
                  <a:pt x="8244" y="107882"/>
                  <a:pt x="0" y="218013"/>
                  <a:pt x="0" y="330240"/>
                </a:cubicBezTo>
                <a:cubicBezTo>
                  <a:pt x="0" y="399463"/>
                  <a:pt x="3297" y="467939"/>
                  <a:pt x="9292" y="535666"/>
                </a:cubicBezTo>
                <a:lnTo>
                  <a:pt x="538336" y="535666"/>
                </a:lnTo>
                <a:cubicBezTo>
                  <a:pt x="530543" y="468239"/>
                  <a:pt x="526346" y="399763"/>
                  <a:pt x="526346" y="330240"/>
                </a:cubicBezTo>
                <a:close/>
              </a:path>
            </a:pathLst>
          </a:custGeom>
          <a:solidFill>
            <a:srgbClr val="FEDA2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62074691" name="Google Shape;575;p56"/>
          <p:cNvSpPr/>
          <p:nvPr/>
        </p:nvSpPr>
        <p:spPr bwMode="auto">
          <a:xfrm>
            <a:off x="685410" y="3134450"/>
            <a:ext cx="2035607" cy="447281"/>
          </a:xfrm>
          <a:custGeom>
            <a:avLst/>
            <a:gdLst/>
            <a:ahLst/>
            <a:cxnLst/>
            <a:rect l="l" t="t" r="r" b="b"/>
            <a:pathLst>
              <a:path w="2437853" h="535666" fill="norm" stroke="1" extrusionOk="0">
                <a:moveTo>
                  <a:pt x="2075261" y="0"/>
                </a:moveTo>
                <a:lnTo>
                  <a:pt x="0" y="0"/>
                </a:lnTo>
                <a:cubicBezTo>
                  <a:pt x="12440" y="181904"/>
                  <a:pt x="35969" y="360658"/>
                  <a:pt x="70140" y="535666"/>
                </a:cubicBezTo>
                <a:lnTo>
                  <a:pt x="2212992" y="535666"/>
                </a:lnTo>
                <a:cubicBezTo>
                  <a:pt x="2555383" y="489999"/>
                  <a:pt x="2411155" y="350943"/>
                  <a:pt x="2388200" y="261665"/>
                </a:cubicBezTo>
                <a:cubicBezTo>
                  <a:pt x="2365245" y="172387"/>
                  <a:pt x="2429342" y="43611"/>
                  <a:pt x="2075261" y="0"/>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123401237" name="Google Shape;576;p56"/>
          <p:cNvSpPr/>
          <p:nvPr/>
        </p:nvSpPr>
        <p:spPr bwMode="auto">
          <a:xfrm>
            <a:off x="2417640" y="3134450"/>
            <a:ext cx="598428" cy="447280"/>
          </a:xfrm>
          <a:custGeom>
            <a:avLst/>
            <a:gdLst/>
            <a:ahLst/>
            <a:cxnLst/>
            <a:rect l="l" t="t" r="r" b="b"/>
            <a:pathLst>
              <a:path w="716680" h="535665" fill="norm" stroke="1" extrusionOk="0">
                <a:moveTo>
                  <a:pt x="532339" y="0"/>
                </a:moveTo>
                <a:lnTo>
                  <a:pt x="0" y="0"/>
                </a:lnTo>
                <a:cubicBezTo>
                  <a:pt x="24429" y="186546"/>
                  <a:pt x="71339" y="366050"/>
                  <a:pt x="137730" y="535666"/>
                </a:cubicBezTo>
                <a:lnTo>
                  <a:pt x="716681" y="535666"/>
                </a:lnTo>
                <a:cubicBezTo>
                  <a:pt x="628257" y="370995"/>
                  <a:pt x="565162" y="190592"/>
                  <a:pt x="532339" y="0"/>
                </a:cubicBezTo>
                <a:close/>
              </a:path>
            </a:pathLst>
          </a:custGeom>
          <a:solidFill>
            <a:srgbClr val="6EA56C"/>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42974514" name="Google Shape;577;p56"/>
          <p:cNvSpPr/>
          <p:nvPr/>
        </p:nvSpPr>
        <p:spPr bwMode="auto">
          <a:xfrm>
            <a:off x="760593" y="3662267"/>
            <a:ext cx="2228579" cy="447281"/>
          </a:xfrm>
          <a:custGeom>
            <a:avLst/>
            <a:gdLst/>
            <a:ahLst/>
            <a:cxnLst/>
            <a:rect l="l" t="t" r="r" b="b"/>
            <a:pathLst>
              <a:path w="2668957" h="535666" fill="norm" stroke="1" extrusionOk="0">
                <a:moveTo>
                  <a:pt x="2163384" y="0"/>
                </a:moveTo>
                <a:lnTo>
                  <a:pt x="0" y="0"/>
                </a:lnTo>
                <a:cubicBezTo>
                  <a:pt x="40016" y="183100"/>
                  <a:pt x="91273" y="362007"/>
                  <a:pt x="153467" y="535666"/>
                </a:cubicBezTo>
                <a:lnTo>
                  <a:pt x="2496698" y="535666"/>
                </a:lnTo>
                <a:cubicBezTo>
                  <a:pt x="2855362" y="485944"/>
                  <a:pt x="2551490" y="275337"/>
                  <a:pt x="2495913" y="186059"/>
                </a:cubicBezTo>
                <a:cubicBezTo>
                  <a:pt x="2440336" y="96781"/>
                  <a:pt x="2186913" y="39556"/>
                  <a:pt x="2163235" y="0"/>
                </a:cubicBezTo>
                <a:lnTo>
                  <a:pt x="2163384" y="0"/>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010010501" name="Google Shape;578;p56"/>
          <p:cNvSpPr/>
          <p:nvPr/>
        </p:nvSpPr>
        <p:spPr bwMode="auto">
          <a:xfrm>
            <a:off x="2566506" y="3662267"/>
            <a:ext cx="926552" cy="447280"/>
          </a:xfrm>
          <a:custGeom>
            <a:avLst/>
            <a:gdLst/>
            <a:ahLst/>
            <a:cxnLst/>
            <a:rect l="l" t="t" r="r" b="b"/>
            <a:pathLst>
              <a:path w="1109643" h="535665" fill="norm" stroke="1" extrusionOk="0">
                <a:moveTo>
                  <a:pt x="594388" y="0"/>
                </a:moveTo>
                <a:lnTo>
                  <a:pt x="0" y="0"/>
                </a:lnTo>
                <a:cubicBezTo>
                  <a:pt x="86476" y="194188"/>
                  <a:pt x="199029" y="374291"/>
                  <a:pt x="333462" y="535666"/>
                </a:cubicBezTo>
                <a:lnTo>
                  <a:pt x="1109643" y="535666"/>
                </a:lnTo>
                <a:cubicBezTo>
                  <a:pt x="902523" y="395571"/>
                  <a:pt x="726723" y="212771"/>
                  <a:pt x="594538" y="0"/>
                </a:cubicBezTo>
                <a:close/>
              </a:path>
            </a:pathLst>
          </a:custGeom>
          <a:solidFill>
            <a:srgbClr val="3AC6E1"/>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998011563" name="Google Shape;579;p56"/>
          <p:cNvSpPr/>
          <p:nvPr/>
        </p:nvSpPr>
        <p:spPr bwMode="auto">
          <a:xfrm>
            <a:off x="5555570" y="1550750"/>
            <a:ext cx="2303892" cy="447281"/>
          </a:xfrm>
          <a:custGeom>
            <a:avLst/>
            <a:gdLst/>
            <a:ahLst/>
            <a:cxnLst/>
            <a:rect l="l" t="t" r="r" b="b"/>
            <a:pathLst>
              <a:path w="2759152" h="535666" fill="norm" stroke="1" extrusionOk="0">
                <a:moveTo>
                  <a:pt x="179725" y="0"/>
                </a:moveTo>
                <a:cubicBezTo>
                  <a:pt x="-180174" y="46060"/>
                  <a:pt x="100869" y="245681"/>
                  <a:pt x="165039" y="334959"/>
                </a:cubicBezTo>
                <a:cubicBezTo>
                  <a:pt x="229209" y="424237"/>
                  <a:pt x="176346" y="492448"/>
                  <a:pt x="564746" y="535666"/>
                </a:cubicBezTo>
                <a:lnTo>
                  <a:pt x="2759152" y="535666"/>
                </a:lnTo>
                <a:cubicBezTo>
                  <a:pt x="2713440" y="352266"/>
                  <a:pt x="2656339" y="173358"/>
                  <a:pt x="2588150" y="0"/>
                </a:cubicBezTo>
                <a:lnTo>
                  <a:pt x="179725" y="0"/>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871644127" name="Google Shape;580;p56"/>
          <p:cNvSpPr/>
          <p:nvPr/>
        </p:nvSpPr>
        <p:spPr bwMode="auto">
          <a:xfrm>
            <a:off x="4970889" y="1550750"/>
            <a:ext cx="1056450" cy="447280"/>
          </a:xfrm>
          <a:custGeom>
            <a:avLst/>
            <a:gdLst/>
            <a:ahLst/>
            <a:cxnLst/>
            <a:rect l="l" t="t" r="r" b="b"/>
            <a:pathLst>
              <a:path w="1265209" h="535665" fill="norm" stroke="1" extrusionOk="0">
                <a:moveTo>
                  <a:pt x="645942" y="535666"/>
                </a:moveTo>
                <a:lnTo>
                  <a:pt x="1265209" y="535666"/>
                </a:lnTo>
                <a:cubicBezTo>
                  <a:pt x="1162846" y="338628"/>
                  <a:pt x="1032760" y="158375"/>
                  <a:pt x="880189" y="0"/>
                </a:cubicBezTo>
                <a:lnTo>
                  <a:pt x="0" y="0"/>
                </a:lnTo>
                <a:cubicBezTo>
                  <a:pt x="255829" y="124961"/>
                  <a:pt x="477188" y="309561"/>
                  <a:pt x="645942" y="535666"/>
                </a:cubicBezTo>
                <a:close/>
              </a:path>
            </a:pathLst>
          </a:custGeom>
          <a:solidFill>
            <a:srgbClr val="F15F47"/>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877541295" name="Google Shape;581;p56"/>
          <p:cNvSpPr/>
          <p:nvPr/>
        </p:nvSpPr>
        <p:spPr bwMode="auto">
          <a:xfrm>
            <a:off x="5887581" y="2078692"/>
            <a:ext cx="2062616" cy="447281"/>
          </a:xfrm>
          <a:custGeom>
            <a:avLst/>
            <a:gdLst/>
            <a:ahLst/>
            <a:cxnLst/>
            <a:rect l="l" t="t" r="r" b="b"/>
            <a:pathLst>
              <a:path w="2470199" h="535666" fill="norm" stroke="1" extrusionOk="0">
                <a:moveTo>
                  <a:pt x="385196" y="535666"/>
                </a:moveTo>
                <a:lnTo>
                  <a:pt x="2470199" y="535666"/>
                </a:lnTo>
                <a:cubicBezTo>
                  <a:pt x="2452516" y="353612"/>
                  <a:pt x="2423588" y="174858"/>
                  <a:pt x="2384324" y="0"/>
                </a:cubicBezTo>
                <a:lnTo>
                  <a:pt x="214345" y="0"/>
                </a:lnTo>
                <a:cubicBezTo>
                  <a:pt x="-132703" y="44421"/>
                  <a:pt x="39124" y="199224"/>
                  <a:pt x="67624" y="288502"/>
                </a:cubicBezTo>
                <a:cubicBezTo>
                  <a:pt x="96124" y="377780"/>
                  <a:pt x="371486" y="490810"/>
                  <a:pt x="385346" y="535666"/>
                </a:cubicBezTo>
                <a:lnTo>
                  <a:pt x="385196" y="535666"/>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579863573" name="Google Shape;582;p56"/>
          <p:cNvSpPr/>
          <p:nvPr/>
        </p:nvSpPr>
        <p:spPr bwMode="auto">
          <a:xfrm>
            <a:off x="5565979" y="2078692"/>
            <a:ext cx="643354" cy="447280"/>
          </a:xfrm>
          <a:custGeom>
            <a:avLst/>
            <a:gdLst/>
            <a:ahLst/>
            <a:cxnLst/>
            <a:rect l="l" t="t" r="r" b="b"/>
            <a:pathLst>
              <a:path w="770484" h="535665" fill="norm" stroke="1" extrusionOk="0">
                <a:moveTo>
                  <a:pt x="232000" y="535666"/>
                </a:moveTo>
                <a:lnTo>
                  <a:pt x="770484" y="535666"/>
                </a:lnTo>
                <a:cubicBezTo>
                  <a:pt x="735267" y="348070"/>
                  <a:pt x="677265" y="168566"/>
                  <a:pt x="599483" y="0"/>
                </a:cubicBezTo>
                <a:lnTo>
                  <a:pt x="0" y="0"/>
                </a:lnTo>
                <a:cubicBezTo>
                  <a:pt x="105060" y="162270"/>
                  <a:pt x="184192" y="342824"/>
                  <a:pt x="231850" y="535666"/>
                </a:cubicBezTo>
                <a:close/>
              </a:path>
            </a:pathLst>
          </a:custGeom>
          <a:solidFill>
            <a:srgbClr val="FBA91E"/>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548412147" name="Google Shape;583;p56"/>
          <p:cNvSpPr/>
          <p:nvPr/>
        </p:nvSpPr>
        <p:spPr bwMode="auto">
          <a:xfrm>
            <a:off x="6017628" y="2606509"/>
            <a:ext cx="1949792" cy="447281"/>
          </a:xfrm>
          <a:custGeom>
            <a:avLst/>
            <a:gdLst/>
            <a:ahLst/>
            <a:cxnLst/>
            <a:rect l="l" t="t" r="r" b="b"/>
            <a:pathLst>
              <a:path w="2335080" h="535666" fill="norm" stroke="1" extrusionOk="0">
                <a:moveTo>
                  <a:pt x="42027" y="300940"/>
                </a:moveTo>
                <a:cubicBezTo>
                  <a:pt x="42027" y="370163"/>
                  <a:pt x="265818" y="467939"/>
                  <a:pt x="259821" y="535666"/>
                </a:cubicBezTo>
                <a:lnTo>
                  <a:pt x="2330137" y="535666"/>
                </a:lnTo>
                <a:cubicBezTo>
                  <a:pt x="2333284" y="467489"/>
                  <a:pt x="2335080" y="399013"/>
                  <a:pt x="2335080" y="330240"/>
                </a:cubicBezTo>
                <a:cubicBezTo>
                  <a:pt x="2335080" y="219209"/>
                  <a:pt x="2330887" y="109081"/>
                  <a:pt x="2322644" y="0"/>
                </a:cubicBezTo>
                <a:lnTo>
                  <a:pt x="245284" y="0"/>
                </a:lnTo>
                <a:cubicBezTo>
                  <a:pt x="-134819" y="50157"/>
                  <a:pt x="39604" y="211662"/>
                  <a:pt x="42027" y="300940"/>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66566440" name="Google Shape;584;p56"/>
          <p:cNvSpPr/>
          <p:nvPr/>
        </p:nvSpPr>
        <p:spPr bwMode="auto">
          <a:xfrm>
            <a:off x="5777146" y="2606509"/>
            <a:ext cx="465277" cy="447280"/>
          </a:xfrm>
          <a:custGeom>
            <a:avLst/>
            <a:gdLst/>
            <a:ahLst/>
            <a:cxnLst/>
            <a:rect l="l" t="t" r="r" b="b"/>
            <a:pathLst>
              <a:path w="557218" h="535665" fill="norm" stroke="1" extrusionOk="0">
                <a:moveTo>
                  <a:pt x="30871" y="330240"/>
                </a:moveTo>
                <a:cubicBezTo>
                  <a:pt x="30871" y="399763"/>
                  <a:pt x="26674" y="468239"/>
                  <a:pt x="18884" y="535666"/>
                </a:cubicBezTo>
                <a:lnTo>
                  <a:pt x="547925" y="535666"/>
                </a:lnTo>
                <a:cubicBezTo>
                  <a:pt x="553922" y="467939"/>
                  <a:pt x="557218" y="399463"/>
                  <a:pt x="557218" y="330240"/>
                </a:cubicBezTo>
                <a:cubicBezTo>
                  <a:pt x="557218" y="218163"/>
                  <a:pt x="548975" y="107882"/>
                  <a:pt x="533538" y="0"/>
                </a:cubicBezTo>
                <a:lnTo>
                  <a:pt x="0" y="0"/>
                </a:lnTo>
                <a:cubicBezTo>
                  <a:pt x="20080" y="106982"/>
                  <a:pt x="30871" y="217413"/>
                  <a:pt x="30871" y="330240"/>
                </a:cubicBezTo>
                <a:close/>
              </a:path>
            </a:pathLst>
          </a:custGeom>
          <a:solidFill>
            <a:srgbClr val="FEDA2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125678403" name="Google Shape;585;p56"/>
          <p:cNvSpPr/>
          <p:nvPr/>
        </p:nvSpPr>
        <p:spPr bwMode="auto">
          <a:xfrm>
            <a:off x="5933865" y="3134450"/>
            <a:ext cx="2024951" cy="447281"/>
          </a:xfrm>
          <a:custGeom>
            <a:avLst/>
            <a:gdLst/>
            <a:ahLst/>
            <a:cxnLst/>
            <a:rect l="l" t="t" r="r" b="b"/>
            <a:pathLst>
              <a:path w="2425091" h="535666" fill="norm" stroke="1" extrusionOk="0">
                <a:moveTo>
                  <a:pt x="212101" y="535666"/>
                </a:moveTo>
                <a:lnTo>
                  <a:pt x="2354952" y="535666"/>
                </a:lnTo>
                <a:cubicBezTo>
                  <a:pt x="2388973" y="360658"/>
                  <a:pt x="2412654" y="181904"/>
                  <a:pt x="2425091" y="0"/>
                </a:cubicBezTo>
                <a:lnTo>
                  <a:pt x="349831" y="0"/>
                </a:lnTo>
                <a:cubicBezTo>
                  <a:pt x="-5928" y="44832"/>
                  <a:pt x="86406" y="165063"/>
                  <a:pt x="63451" y="254341"/>
                </a:cubicBezTo>
                <a:cubicBezTo>
                  <a:pt x="40496" y="343619"/>
                  <a:pt x="-131968" y="491220"/>
                  <a:pt x="212101" y="535666"/>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456828231" name="Google Shape;586;p56"/>
          <p:cNvSpPr/>
          <p:nvPr/>
        </p:nvSpPr>
        <p:spPr bwMode="auto">
          <a:xfrm>
            <a:off x="5627652" y="3134450"/>
            <a:ext cx="598429" cy="447280"/>
          </a:xfrm>
          <a:custGeom>
            <a:avLst/>
            <a:gdLst/>
            <a:ahLst/>
            <a:cxnLst/>
            <a:rect l="l" t="t" r="r" b="b"/>
            <a:pathLst>
              <a:path w="716682" h="535665" fill="norm" stroke="1" extrusionOk="0">
                <a:moveTo>
                  <a:pt x="0" y="535666"/>
                </a:moveTo>
                <a:lnTo>
                  <a:pt x="578953" y="535666"/>
                </a:lnTo>
                <a:cubicBezTo>
                  <a:pt x="645344" y="366050"/>
                  <a:pt x="692106" y="186546"/>
                  <a:pt x="716683" y="0"/>
                </a:cubicBezTo>
                <a:lnTo>
                  <a:pt x="184342" y="0"/>
                </a:lnTo>
                <a:cubicBezTo>
                  <a:pt x="151671" y="190742"/>
                  <a:pt x="88426" y="370995"/>
                  <a:pt x="0" y="535666"/>
                </a:cubicBezTo>
                <a:close/>
              </a:path>
            </a:pathLst>
          </a:custGeom>
          <a:solidFill>
            <a:srgbClr val="6EA56C"/>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70068121" name="Google Shape;587;p56"/>
          <p:cNvSpPr/>
          <p:nvPr/>
        </p:nvSpPr>
        <p:spPr bwMode="auto">
          <a:xfrm>
            <a:off x="5737791" y="3662267"/>
            <a:ext cx="2145757" cy="447281"/>
          </a:xfrm>
          <a:custGeom>
            <a:avLst/>
            <a:gdLst/>
            <a:ahLst/>
            <a:cxnLst/>
            <a:rect l="l" t="t" r="r" b="b"/>
            <a:pathLst>
              <a:path w="2569769" h="535666" fill="norm" stroke="1" extrusionOk="0">
                <a:moveTo>
                  <a:pt x="73075" y="535666"/>
                </a:moveTo>
                <a:lnTo>
                  <a:pt x="2416302" y="535666"/>
                </a:lnTo>
                <a:cubicBezTo>
                  <a:pt x="2478500" y="361857"/>
                  <a:pt x="2529905" y="183100"/>
                  <a:pt x="2569769" y="0"/>
                </a:cubicBezTo>
                <a:lnTo>
                  <a:pt x="406387" y="0"/>
                </a:lnTo>
                <a:cubicBezTo>
                  <a:pt x="21713" y="46881"/>
                  <a:pt x="68238" y="213981"/>
                  <a:pt x="12661" y="303259"/>
                </a:cubicBezTo>
                <a:cubicBezTo>
                  <a:pt x="-42916" y="392537"/>
                  <a:pt x="104367" y="493269"/>
                  <a:pt x="72925" y="535666"/>
                </a:cubicBezTo>
                <a:lnTo>
                  <a:pt x="73075" y="535666"/>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351888100" name="Google Shape;588;p56"/>
          <p:cNvSpPr/>
          <p:nvPr/>
        </p:nvSpPr>
        <p:spPr bwMode="auto">
          <a:xfrm>
            <a:off x="5150905" y="3662267"/>
            <a:ext cx="926552" cy="447280"/>
          </a:xfrm>
          <a:custGeom>
            <a:avLst/>
            <a:gdLst/>
            <a:ahLst/>
            <a:cxnLst/>
            <a:rect l="l" t="t" r="r" b="b"/>
            <a:pathLst>
              <a:path w="1109643" h="535665" fill="norm" stroke="1" extrusionOk="0">
                <a:moveTo>
                  <a:pt x="0" y="535666"/>
                </a:moveTo>
                <a:lnTo>
                  <a:pt x="776181" y="535666"/>
                </a:lnTo>
                <a:cubicBezTo>
                  <a:pt x="910465" y="374291"/>
                  <a:pt x="1023018" y="194188"/>
                  <a:pt x="1109643" y="0"/>
                </a:cubicBezTo>
                <a:lnTo>
                  <a:pt x="515254" y="0"/>
                </a:lnTo>
                <a:cubicBezTo>
                  <a:pt x="383070" y="212771"/>
                  <a:pt x="207272" y="395571"/>
                  <a:pt x="150" y="535666"/>
                </a:cubicBezTo>
                <a:close/>
              </a:path>
            </a:pathLst>
          </a:custGeom>
          <a:solidFill>
            <a:srgbClr val="3AC6E1"/>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462345758" name="Google Shape;589;p56"/>
          <p:cNvSpPr txBox="1"/>
          <p:nvPr/>
        </p:nvSpPr>
        <p:spPr bwMode="auto">
          <a:xfrm>
            <a:off x="2867939" y="1643420"/>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01</a:t>
            </a:r>
            <a:endParaRPr sz="1000"/>
          </a:p>
        </p:txBody>
      </p:sp>
      <p:sp>
        <p:nvSpPr>
          <p:cNvPr id="1376332314" name="Google Shape;590;p56"/>
          <p:cNvSpPr txBox="1"/>
          <p:nvPr/>
        </p:nvSpPr>
        <p:spPr bwMode="auto">
          <a:xfrm>
            <a:off x="5482483" y="1643420"/>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02</a:t>
            </a:r>
            <a:endParaRPr sz="1000"/>
          </a:p>
        </p:txBody>
      </p:sp>
      <p:sp>
        <p:nvSpPr>
          <p:cNvPr id="964052246" name="Google Shape;591;p56"/>
          <p:cNvSpPr txBox="1"/>
          <p:nvPr/>
        </p:nvSpPr>
        <p:spPr bwMode="auto">
          <a:xfrm>
            <a:off x="2785101" y="3754938"/>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09</a:t>
            </a:r>
            <a:endParaRPr sz="1000"/>
          </a:p>
        </p:txBody>
      </p:sp>
      <p:sp>
        <p:nvSpPr>
          <p:cNvPr id="690192102" name="Google Shape;592;p56"/>
          <p:cNvSpPr txBox="1"/>
          <p:nvPr/>
        </p:nvSpPr>
        <p:spPr bwMode="auto">
          <a:xfrm>
            <a:off x="5521583" y="3754938"/>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10</a:t>
            </a:r>
            <a:endParaRPr sz="1000"/>
          </a:p>
        </p:txBody>
      </p:sp>
      <p:sp>
        <p:nvSpPr>
          <p:cNvPr id="470816716" name="Google Shape;593;p56"/>
          <p:cNvSpPr txBox="1"/>
          <p:nvPr/>
        </p:nvSpPr>
        <p:spPr bwMode="auto">
          <a:xfrm>
            <a:off x="2549360" y="3227121"/>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07</a:t>
            </a:r>
            <a:endParaRPr sz="1000"/>
          </a:p>
        </p:txBody>
      </p:sp>
      <p:sp>
        <p:nvSpPr>
          <p:cNvPr id="1892862829" name="Google Shape;594;p56"/>
          <p:cNvSpPr txBox="1"/>
          <p:nvPr/>
        </p:nvSpPr>
        <p:spPr bwMode="auto">
          <a:xfrm>
            <a:off x="5801061" y="3227121"/>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08</a:t>
            </a:r>
            <a:endParaRPr sz="1000"/>
          </a:p>
        </p:txBody>
      </p:sp>
      <p:sp>
        <p:nvSpPr>
          <p:cNvPr id="1066568040" name="Google Shape;595;p56"/>
          <p:cNvSpPr txBox="1"/>
          <p:nvPr/>
        </p:nvSpPr>
        <p:spPr bwMode="auto">
          <a:xfrm>
            <a:off x="2549360" y="2171362"/>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03</a:t>
            </a:r>
            <a:endParaRPr sz="1000"/>
          </a:p>
        </p:txBody>
      </p:sp>
      <p:sp>
        <p:nvSpPr>
          <p:cNvPr id="1980800472" name="Google Shape;596;p56"/>
          <p:cNvSpPr txBox="1"/>
          <p:nvPr/>
        </p:nvSpPr>
        <p:spPr bwMode="auto">
          <a:xfrm>
            <a:off x="5801061" y="2171362"/>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04</a:t>
            </a:r>
            <a:endParaRPr sz="1000"/>
          </a:p>
        </p:txBody>
      </p:sp>
      <p:sp>
        <p:nvSpPr>
          <p:cNvPr id="1411968494" name="Google Shape;597;p56"/>
          <p:cNvSpPr txBox="1"/>
          <p:nvPr/>
        </p:nvSpPr>
        <p:spPr bwMode="auto">
          <a:xfrm>
            <a:off x="2461476" y="2699180"/>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05</a:t>
            </a:r>
            <a:endParaRPr sz="1000"/>
          </a:p>
        </p:txBody>
      </p:sp>
      <p:sp>
        <p:nvSpPr>
          <p:cNvPr id="1042512670" name="Google Shape;598;p56"/>
          <p:cNvSpPr txBox="1"/>
          <p:nvPr/>
        </p:nvSpPr>
        <p:spPr bwMode="auto">
          <a:xfrm>
            <a:off x="5861481" y="2699180"/>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defRPr/>
            </a:pPr>
            <a:r>
              <a:rPr lang="en" sz="1300" b="1">
                <a:solidFill>
                  <a:srgbClr val="000000"/>
                </a:solidFill>
                <a:latin typeface="Calibri"/>
                <a:ea typeface="Calibri"/>
                <a:cs typeface="Calibri"/>
              </a:rPr>
              <a:t>06</a:t>
            </a:r>
            <a:endParaRPr sz="1000"/>
          </a:p>
        </p:txBody>
      </p:sp>
      <p:sp>
        <p:nvSpPr>
          <p:cNvPr id="1244525311" name="Google Shape;599;p56"/>
          <p:cNvSpPr txBox="1"/>
          <p:nvPr/>
        </p:nvSpPr>
        <p:spPr bwMode="auto">
          <a:xfrm>
            <a:off x="664100" y="2597417"/>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LGB – Light Gradient Boosting Machine</a:t>
            </a:r>
            <a:endParaRPr sz="1300" b="1">
              <a:latin typeface="Calibri"/>
              <a:ea typeface="Calibri"/>
              <a:cs typeface="Calibri"/>
            </a:endParaRPr>
          </a:p>
        </p:txBody>
      </p:sp>
      <p:sp>
        <p:nvSpPr>
          <p:cNvPr id="1796579212" name="Google Shape;600;p56"/>
          <p:cNvSpPr txBox="1"/>
          <p:nvPr/>
        </p:nvSpPr>
        <p:spPr bwMode="auto">
          <a:xfrm>
            <a:off x="6329900" y="2612750"/>
            <a:ext cx="20250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RidgeCV – Ridge Regression with built-in Cross-Validation</a:t>
            </a:r>
            <a:endParaRPr sz="1300" b="1">
              <a:latin typeface="Calibri"/>
              <a:ea typeface="Calibri"/>
              <a:cs typeface="Calibri"/>
            </a:endParaRPr>
          </a:p>
        </p:txBody>
      </p:sp>
      <p:sp>
        <p:nvSpPr>
          <p:cNvPr id="440546528" name="Google Shape;601;p56"/>
          <p:cNvSpPr txBox="1"/>
          <p:nvPr/>
        </p:nvSpPr>
        <p:spPr bwMode="auto">
          <a:xfrm>
            <a:off x="709880" y="2091087"/>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RFC – Random-Forest Classifier</a:t>
            </a:r>
            <a:endParaRPr sz="1300" b="1">
              <a:latin typeface="Calibri"/>
              <a:ea typeface="Calibri"/>
              <a:cs typeface="Calibri"/>
            </a:endParaRPr>
          </a:p>
        </p:txBody>
      </p:sp>
      <p:sp>
        <p:nvSpPr>
          <p:cNvPr id="1459384807" name="Google Shape;602;p56"/>
          <p:cNvSpPr txBox="1"/>
          <p:nvPr/>
        </p:nvSpPr>
        <p:spPr bwMode="auto">
          <a:xfrm>
            <a:off x="6284101" y="2091087"/>
            <a:ext cx="16503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XGB – eXtreme Gradient Boosting</a:t>
            </a:r>
            <a:endParaRPr sz="1300" b="1">
              <a:latin typeface="Calibri"/>
              <a:ea typeface="Calibri"/>
              <a:cs typeface="Calibri"/>
            </a:endParaRPr>
          </a:p>
        </p:txBody>
      </p:sp>
      <p:sp>
        <p:nvSpPr>
          <p:cNvPr id="55952467" name="Google Shape;603;p56"/>
          <p:cNvSpPr txBox="1"/>
          <p:nvPr/>
        </p:nvSpPr>
        <p:spPr bwMode="auto">
          <a:xfrm>
            <a:off x="709630" y="3171571"/>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ElasticNet – Elastic-Net Regression</a:t>
            </a:r>
            <a:endParaRPr sz="1300" b="1">
              <a:latin typeface="Calibri"/>
              <a:ea typeface="Calibri"/>
              <a:cs typeface="Calibri"/>
            </a:endParaRPr>
          </a:p>
        </p:txBody>
      </p:sp>
      <p:sp>
        <p:nvSpPr>
          <p:cNvPr id="1178440970" name="Google Shape;604;p56"/>
          <p:cNvSpPr txBox="1"/>
          <p:nvPr/>
        </p:nvSpPr>
        <p:spPr bwMode="auto">
          <a:xfrm>
            <a:off x="6284200" y="3137513"/>
            <a:ext cx="21957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LogRegCV – Logistic Regression with built-in Cross-Validation</a:t>
            </a:r>
            <a:endParaRPr sz="1300" b="1">
              <a:latin typeface="Calibri"/>
              <a:ea typeface="Calibri"/>
              <a:cs typeface="Calibri"/>
            </a:endParaRPr>
          </a:p>
        </p:txBody>
      </p:sp>
      <p:sp>
        <p:nvSpPr>
          <p:cNvPr id="1868493716" name="Google Shape;605;p56"/>
          <p:cNvSpPr txBox="1"/>
          <p:nvPr/>
        </p:nvSpPr>
        <p:spPr bwMode="auto">
          <a:xfrm>
            <a:off x="856772" y="3698488"/>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KNN – k-Nearest Neighbours</a:t>
            </a:r>
            <a:endParaRPr sz="1300" b="1">
              <a:latin typeface="Calibri"/>
              <a:ea typeface="Calibri"/>
              <a:cs typeface="Calibri"/>
            </a:endParaRPr>
          </a:p>
        </p:txBody>
      </p:sp>
      <p:sp>
        <p:nvSpPr>
          <p:cNvPr id="1879307638" name="Google Shape;606;p56"/>
          <p:cNvSpPr txBox="1"/>
          <p:nvPr/>
        </p:nvSpPr>
        <p:spPr bwMode="auto">
          <a:xfrm>
            <a:off x="6167375" y="3662296"/>
            <a:ext cx="1650300" cy="6657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CatBoost – Categorical Boosting</a:t>
            </a:r>
            <a:endParaRPr sz="1300" b="1">
              <a:solidFill>
                <a:schemeClr val="dk1"/>
              </a:solidFill>
              <a:latin typeface="Calibri"/>
              <a:ea typeface="Calibri"/>
              <a:cs typeface="Calibri"/>
            </a:endParaRPr>
          </a:p>
          <a:p>
            <a:pPr marL="0" marR="0" lvl="0" indent="0" algn="l" rtl="0">
              <a:spcBef>
                <a:spcPts val="0"/>
              </a:spcBef>
              <a:spcAft>
                <a:spcPts val="0"/>
              </a:spcAft>
              <a:buNone/>
              <a:defRPr/>
            </a:pPr>
            <a:endParaRPr sz="1300" b="1">
              <a:latin typeface="Calibri"/>
              <a:ea typeface="Calibri"/>
              <a:cs typeface="Calibri"/>
            </a:endParaRPr>
          </a:p>
        </p:txBody>
      </p:sp>
      <p:sp>
        <p:nvSpPr>
          <p:cNvPr id="1235415808" name="Google Shape;607;p56"/>
          <p:cNvSpPr txBox="1"/>
          <p:nvPr/>
        </p:nvSpPr>
        <p:spPr bwMode="auto">
          <a:xfrm>
            <a:off x="870597" y="1575646"/>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SVM – Support Vector Machine</a:t>
            </a:r>
            <a:endParaRPr sz="800" b="1">
              <a:latin typeface="Calibri"/>
              <a:ea typeface="Calibri"/>
              <a:cs typeface="Calibri"/>
            </a:endParaRPr>
          </a:p>
        </p:txBody>
      </p:sp>
      <p:sp>
        <p:nvSpPr>
          <p:cNvPr id="796082471" name="Google Shape;608;p56"/>
          <p:cNvSpPr txBox="1"/>
          <p:nvPr/>
        </p:nvSpPr>
        <p:spPr bwMode="auto">
          <a:xfrm>
            <a:off x="6086822" y="1575646"/>
            <a:ext cx="16503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defRPr/>
            </a:pPr>
            <a:r>
              <a:rPr lang="en" sz="1300" b="1">
                <a:solidFill>
                  <a:schemeClr val="dk1"/>
                </a:solidFill>
                <a:latin typeface="Calibri"/>
                <a:ea typeface="Calibri"/>
                <a:cs typeface="Calibri"/>
              </a:rPr>
              <a:t>RFR – Random-Forest Regressor</a:t>
            </a:r>
            <a:endParaRPr sz="1300" b="1">
              <a:latin typeface="Calibri"/>
              <a:ea typeface="Calibri"/>
              <a:cs typeface="Calibri"/>
            </a:endParaRPr>
          </a:p>
        </p:txBody>
      </p:sp>
      <p:sp>
        <p:nvSpPr>
          <p:cNvPr id="664389693" name="Google Shape;609;p56"/>
          <p:cNvSpPr txBox="1"/>
          <p:nvPr/>
        </p:nvSpPr>
        <p:spPr bwMode="auto">
          <a:xfrm>
            <a:off x="3504511" y="2718482"/>
            <a:ext cx="1634400" cy="373500"/>
          </a:xfrm>
          <a:prstGeom prst="rect">
            <a:avLst/>
          </a:prstGeom>
          <a:noFill/>
          <a:ln>
            <a:noFill/>
          </a:ln>
        </p:spPr>
        <p:txBody>
          <a:bodyPr spcFirstLastPara="1" wrap="square" lIns="0" tIns="32375" rIns="0" bIns="32375" anchor="b" anchorCtr="0">
            <a:spAutoFit/>
          </a:bodyPr>
          <a:lstStyle/>
          <a:p>
            <a:pPr marL="0" marR="0" lvl="0" indent="0" algn="ctr" rtl="0">
              <a:spcBef>
                <a:spcPts val="0"/>
              </a:spcBef>
              <a:spcAft>
                <a:spcPts val="0"/>
              </a:spcAft>
              <a:buNone/>
              <a:defRPr/>
            </a:pPr>
            <a:r>
              <a:rPr lang="en" sz="2000" b="1">
                <a:solidFill>
                  <a:srgbClr val="000000"/>
                </a:solidFill>
                <a:latin typeface="Calibri"/>
                <a:ea typeface="Calibri"/>
                <a:cs typeface="Calibri"/>
              </a:rPr>
              <a:t>Used Models</a:t>
            </a:r>
            <a:endParaRPr sz="13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pic>
        <p:nvPicPr>
          <p:cNvPr id="919181575" name="Google Shape;222;p39"/>
          <p:cNvPicPr/>
          <p:nvPr/>
        </p:nvPicPr>
        <p:blipFill>
          <a:blip r:embed="rId3">
            <a:alphaModFix/>
          </a:blip>
          <a:stretch/>
        </p:blipFill>
        <p:spPr bwMode="auto">
          <a:xfrm>
            <a:off x="0" y="10"/>
            <a:ext cx="9144001" cy="5143500"/>
          </a:xfrm>
          <a:prstGeom prst="rect">
            <a:avLst/>
          </a:prstGeom>
          <a:noFill/>
          <a:ln>
            <a:noFill/>
          </a:ln>
        </p:spPr>
      </p:pic>
      <p:sp>
        <p:nvSpPr>
          <p:cNvPr id="1369621477" name="Google Shape;223;p39"/>
          <p:cNvSpPr/>
          <p:nvPr/>
        </p:nvSpPr>
        <p:spPr bwMode="auto">
          <a:xfrm>
            <a:off x="1836472" y="4894559"/>
            <a:ext cx="138548" cy="2539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defRPr/>
            </a:pPr>
            <a:endParaRPr sz="1200">
              <a:solidFill>
                <a:srgbClr val="C00000"/>
              </a:solidFill>
              <a:latin typeface="Calibri"/>
              <a:ea typeface="Calibri"/>
              <a:cs typeface="Calibri"/>
            </a:endParaRPr>
          </a:p>
        </p:txBody>
      </p:sp>
      <p:sp>
        <p:nvSpPr>
          <p:cNvPr id="712465672" name="Google Shape;224;p39"/>
          <p:cNvSpPr txBox="1"/>
          <p:nvPr/>
        </p:nvSpPr>
        <p:spPr bwMode="auto">
          <a:xfrm>
            <a:off x="1387496" y="2213860"/>
            <a:ext cx="6369000" cy="807883"/>
          </a:xfrm>
          <a:prstGeom prst="rect">
            <a:avLst/>
          </a:prstGeom>
          <a:noFill/>
          <a:ln w="9525" cap="flat" cmpd="sng">
            <a:solidFill>
              <a:schemeClr val="accent1"/>
            </a:solidFill>
            <a:prstDash val="solid"/>
            <a:round/>
            <a:headEnd type="none" w="sm" len="sm"/>
            <a:tailEnd type="none" w="sm" len="sm"/>
          </a:ln>
        </p:spPr>
        <p:txBody>
          <a:bodyPr spcFirstLastPara="1" wrap="square" lIns="68575" tIns="34275" rIns="68575" bIns="34275" anchor="t" anchorCtr="0">
            <a:spAutoFit/>
          </a:bodyPr>
          <a:lstStyle/>
          <a:p>
            <a:pPr marL="0" marR="0" lvl="0" indent="0" algn="just" rtl="0">
              <a:spcBef>
                <a:spcPts val="0"/>
              </a:spcBef>
              <a:spcAft>
                <a:spcPts val="0"/>
              </a:spcAft>
              <a:buNone/>
              <a:defRPr/>
            </a:pPr>
            <a:r>
              <a:rPr lang="en" sz="2100" b="1">
                <a:solidFill>
                  <a:srgbClr val="2E75B5"/>
                </a:solidFill>
                <a:latin typeface="Garamond"/>
                <a:ea typeface="Garamond"/>
                <a:cs typeface="Garamond"/>
              </a:rPr>
              <a:t>TITLE: </a:t>
            </a:r>
            <a:r>
              <a:rPr lang="en-US" sz="2400">
                <a:solidFill>
                  <a:schemeClr val="dk1"/>
                </a:solidFill>
                <a:latin typeface="Garamond"/>
                <a:ea typeface="Garamond"/>
                <a:cs typeface="Garamond"/>
              </a:rPr>
              <a:t>Leveraging Machine Learning in Materials Science: Challenges, Opportunities, and Solutions</a:t>
            </a:r>
            <a:endParaRPr sz="2400">
              <a:solidFill>
                <a:schemeClr val="dk1"/>
              </a:solidFill>
              <a:latin typeface="Garamond"/>
              <a:ea typeface="Garamond"/>
              <a:cs typeface="Garamond"/>
            </a:endParaRPr>
          </a:p>
        </p:txBody>
      </p:sp>
      <p:grpSp>
        <p:nvGrpSpPr>
          <p:cNvPr id="784129922" name="Google Shape;225;p39"/>
          <p:cNvGrpSpPr/>
          <p:nvPr/>
        </p:nvGrpSpPr>
        <p:grpSpPr bwMode="auto">
          <a:xfrm rot="10800000">
            <a:off x="7756870" y="3221297"/>
            <a:ext cx="985392" cy="709123"/>
            <a:chOff x="8846914" y="4135657"/>
            <a:chExt cx="1313856" cy="945497"/>
          </a:xfrm>
        </p:grpSpPr>
        <p:grpSp>
          <p:nvGrpSpPr>
            <p:cNvPr id="226" name="Google Shape;226;p39"/>
            <p:cNvGrpSpPr/>
            <p:nvPr/>
          </p:nvGrpSpPr>
          <p:grpSpPr bwMode="auto">
            <a:xfrm>
              <a:off x="8914121" y="4316942"/>
              <a:ext cx="728643" cy="442094"/>
              <a:chOff x="8914121" y="4316942"/>
              <a:chExt cx="1770893" cy="1159458"/>
            </a:xfrm>
          </p:grpSpPr>
          <p:sp>
            <p:nvSpPr>
              <p:cNvPr id="227" name="Google Shape;227;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28" name="Google Shape;228;p39"/>
              <p:cNvSpPr/>
              <p:nvPr/>
            </p:nvSpPr>
            <p:spPr bwMode="auto">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29" name="Google Shape;229;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30" name="Google Shape;230;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nvGrpSpPr>
            <p:cNvPr id="231" name="Google Shape;231;p39"/>
            <p:cNvGrpSpPr/>
            <p:nvPr/>
          </p:nvGrpSpPr>
          <p:grpSpPr bwMode="auto">
            <a:xfrm>
              <a:off x="8846914" y="4639060"/>
              <a:ext cx="728643" cy="442094"/>
              <a:chOff x="8914121" y="4316942"/>
              <a:chExt cx="1770893" cy="1159458"/>
            </a:xfrm>
          </p:grpSpPr>
          <p:sp>
            <p:nvSpPr>
              <p:cNvPr id="232" name="Google Shape;232;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33" name="Google Shape;233;p39"/>
              <p:cNvSpPr/>
              <p:nvPr/>
            </p:nvSpPr>
            <p:spPr bwMode="auto">
              <a:xfrm>
                <a:off x="9707871" y="4316942"/>
                <a:ext cx="793800" cy="52320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34" name="Google Shape;234;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35" name="Google Shape;235;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nvGrpSpPr>
            <p:cNvPr id="236" name="Google Shape;236;p39"/>
            <p:cNvGrpSpPr/>
            <p:nvPr/>
          </p:nvGrpSpPr>
          <p:grpSpPr bwMode="auto">
            <a:xfrm>
              <a:off x="9420317" y="4600966"/>
              <a:ext cx="728664" cy="422211"/>
              <a:chOff x="8914121" y="4369088"/>
              <a:chExt cx="1770944" cy="1107312"/>
            </a:xfrm>
          </p:grpSpPr>
          <p:sp>
            <p:nvSpPr>
              <p:cNvPr id="237" name="Google Shape;237;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38" name="Google Shape;238;p39"/>
              <p:cNvSpPr/>
              <p:nvPr/>
            </p:nvSpPr>
            <p:spPr bwMode="auto">
              <a:xfrm>
                <a:off x="9891265" y="4369088"/>
                <a:ext cx="793800" cy="52320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39" name="Google Shape;239;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40" name="Google Shape;240;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nvGrpSpPr>
            <p:cNvPr id="241" name="Google Shape;241;p39"/>
            <p:cNvGrpSpPr/>
            <p:nvPr/>
          </p:nvGrpSpPr>
          <p:grpSpPr bwMode="auto">
            <a:xfrm>
              <a:off x="9432127" y="4135657"/>
              <a:ext cx="728643" cy="442094"/>
              <a:chOff x="8914121" y="4316942"/>
              <a:chExt cx="1770893" cy="1159458"/>
            </a:xfrm>
          </p:grpSpPr>
          <p:sp>
            <p:nvSpPr>
              <p:cNvPr id="242" name="Google Shape;242;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43" name="Google Shape;243;p39"/>
              <p:cNvSpPr/>
              <p:nvPr/>
            </p:nvSpPr>
            <p:spPr bwMode="auto">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44" name="Google Shape;244;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45" name="Google Shape;245;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grpSp>
        <p:nvGrpSpPr>
          <p:cNvPr id="1680190246" name="Google Shape;246;p39"/>
          <p:cNvGrpSpPr/>
          <p:nvPr/>
        </p:nvGrpSpPr>
        <p:grpSpPr bwMode="auto">
          <a:xfrm>
            <a:off x="401745" y="1544025"/>
            <a:ext cx="985392" cy="709123"/>
            <a:chOff x="8846914" y="4135657"/>
            <a:chExt cx="1313856" cy="945497"/>
          </a:xfrm>
        </p:grpSpPr>
        <p:grpSp>
          <p:nvGrpSpPr>
            <p:cNvPr id="247" name="Google Shape;247;p39"/>
            <p:cNvGrpSpPr/>
            <p:nvPr/>
          </p:nvGrpSpPr>
          <p:grpSpPr bwMode="auto">
            <a:xfrm>
              <a:off x="8914121" y="4316942"/>
              <a:ext cx="728643" cy="442094"/>
              <a:chOff x="8914121" y="4316942"/>
              <a:chExt cx="1770893" cy="1159458"/>
            </a:xfrm>
          </p:grpSpPr>
          <p:sp>
            <p:nvSpPr>
              <p:cNvPr id="248" name="Google Shape;248;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49" name="Google Shape;249;p39"/>
              <p:cNvSpPr/>
              <p:nvPr/>
            </p:nvSpPr>
            <p:spPr bwMode="auto">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50" name="Google Shape;250;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51" name="Google Shape;251;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nvGrpSpPr>
            <p:cNvPr id="252" name="Google Shape;252;p39"/>
            <p:cNvGrpSpPr/>
            <p:nvPr/>
          </p:nvGrpSpPr>
          <p:grpSpPr bwMode="auto">
            <a:xfrm>
              <a:off x="8846914" y="4639060"/>
              <a:ext cx="728643" cy="442094"/>
              <a:chOff x="8914121" y="4316942"/>
              <a:chExt cx="1770893" cy="1159458"/>
            </a:xfrm>
          </p:grpSpPr>
          <p:sp>
            <p:nvSpPr>
              <p:cNvPr id="253" name="Google Shape;253;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54" name="Google Shape;254;p39"/>
              <p:cNvSpPr/>
              <p:nvPr/>
            </p:nvSpPr>
            <p:spPr bwMode="auto">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55" name="Google Shape;255;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56" name="Google Shape;256;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nvGrpSpPr>
            <p:cNvPr id="257" name="Google Shape;257;p39"/>
            <p:cNvGrpSpPr/>
            <p:nvPr/>
          </p:nvGrpSpPr>
          <p:grpSpPr bwMode="auto">
            <a:xfrm>
              <a:off x="9420317" y="4581083"/>
              <a:ext cx="728643" cy="442094"/>
              <a:chOff x="8914121" y="4316942"/>
              <a:chExt cx="1770893" cy="1159458"/>
            </a:xfrm>
          </p:grpSpPr>
          <p:sp>
            <p:nvSpPr>
              <p:cNvPr id="258" name="Google Shape;258;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59" name="Google Shape;259;p39"/>
              <p:cNvSpPr/>
              <p:nvPr/>
            </p:nvSpPr>
            <p:spPr bwMode="auto">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60" name="Google Shape;260;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61" name="Google Shape;261;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nvGrpSpPr>
            <p:cNvPr id="262" name="Google Shape;262;p39"/>
            <p:cNvGrpSpPr/>
            <p:nvPr/>
          </p:nvGrpSpPr>
          <p:grpSpPr bwMode="auto">
            <a:xfrm>
              <a:off x="9432127" y="4135657"/>
              <a:ext cx="728643" cy="442094"/>
              <a:chOff x="8914121" y="4316942"/>
              <a:chExt cx="1770893" cy="1159458"/>
            </a:xfrm>
          </p:grpSpPr>
          <p:sp>
            <p:nvSpPr>
              <p:cNvPr id="263" name="Google Shape;263;p39"/>
              <p:cNvSpPr/>
              <p:nvPr/>
            </p:nvSpPr>
            <p:spPr bwMode="auto">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64" name="Google Shape;264;p39"/>
              <p:cNvSpPr/>
              <p:nvPr/>
            </p:nvSpPr>
            <p:spPr bwMode="auto">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65" name="Google Shape;265;p39"/>
              <p:cNvSpPr/>
              <p:nvPr/>
            </p:nvSpPr>
            <p:spPr bwMode="auto">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sp>
            <p:nvSpPr>
              <p:cNvPr id="266" name="Google Shape;266;p39"/>
              <p:cNvSpPr/>
              <p:nvPr/>
            </p:nvSpPr>
            <p:spPr bwMode="auto">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defRPr/>
                </a:pPr>
                <a:endParaRPr sz="1400">
                  <a:solidFill>
                    <a:schemeClr val="lt1"/>
                  </a:solidFill>
                  <a:latin typeface="Calibri"/>
                  <a:ea typeface="Calibri"/>
                  <a:cs typeface="Calibri"/>
                </a:endParaRPr>
              </a:p>
            </p:txBody>
          </p:sp>
        </p:grpSp>
      </p:grpSp>
      <p:sp>
        <p:nvSpPr>
          <p:cNvPr id="1631715335" name="Google Shape;267;p39"/>
          <p:cNvSpPr txBox="1">
            <a:spLocks noGrp="1"/>
          </p:cNvSpPr>
          <p:nvPr>
            <p:ph type="sldNum" idx="12"/>
          </p:nvPr>
        </p:nvSpPr>
        <p:spPr bwMode="auto">
          <a:xfrm>
            <a:off x="7007950" y="462063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defRPr/>
            </a:pPr>
            <a:fld id="{00000000-1234-1234-1234-123412341234}" type="slidenum">
              <a:rPr lang="en"/>
              <a:t>2</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491881625" name="Google Shape;614;p57"/>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354384468" name="Google Shape;615;p57"/>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20</a:t>
            </a:fld>
            <a:endParaRPr/>
          </a:p>
        </p:txBody>
      </p:sp>
      <p:sp>
        <p:nvSpPr>
          <p:cNvPr id="910734765" name="Google Shape;616;p57"/>
          <p:cNvSpPr txBox="1"/>
          <p:nvPr/>
        </p:nvSpPr>
        <p:spPr bwMode="auto">
          <a:xfrm>
            <a:off x="2208600" y="8287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700" b="1">
                <a:solidFill>
                  <a:schemeClr val="dk1"/>
                </a:solidFill>
                <a:latin typeface="Calibri"/>
                <a:ea typeface="Calibri"/>
                <a:cs typeface="Calibri"/>
              </a:rPr>
              <a:t>OQMD</a:t>
            </a:r>
            <a:endParaRPr sz="2300" b="1"/>
          </a:p>
        </p:txBody>
      </p:sp>
      <p:pic>
        <p:nvPicPr>
          <p:cNvPr id="1928723586" name="Google Shape;617;p57" title="confusion_matrix.png"/>
          <p:cNvPicPr/>
          <p:nvPr/>
        </p:nvPicPr>
        <p:blipFill>
          <a:blip r:embed="rId4">
            <a:alphaModFix/>
          </a:blip>
          <a:stretch/>
        </p:blipFill>
        <p:spPr bwMode="auto">
          <a:xfrm>
            <a:off x="2354812" y="1167750"/>
            <a:ext cx="4434375" cy="3547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734436150" name="Google Shape;622;p58"/>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204370390" name="Google Shape;623;p58"/>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21</a:t>
            </a:fld>
            <a:endParaRPr/>
          </a:p>
        </p:txBody>
      </p:sp>
      <p:sp>
        <p:nvSpPr>
          <p:cNvPr id="1697971087" name="Google Shape;624;p58"/>
          <p:cNvSpPr txBox="1"/>
          <p:nvPr/>
        </p:nvSpPr>
        <p:spPr bwMode="auto">
          <a:xfrm>
            <a:off x="2208600" y="931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700" b="1">
                <a:solidFill>
                  <a:schemeClr val="dk1"/>
                </a:solidFill>
                <a:latin typeface="Calibri"/>
                <a:ea typeface="Calibri"/>
                <a:cs typeface="Calibri"/>
              </a:rPr>
              <a:t>For Bandgap Energy</a:t>
            </a:r>
            <a:endParaRPr sz="2300" b="1"/>
          </a:p>
        </p:txBody>
      </p:sp>
      <p:pic>
        <p:nvPicPr>
          <p:cNvPr id="197575606" name="Google Shape;626;p58" title="RMSE_Eg.png"/>
          <p:cNvPicPr/>
          <p:nvPr/>
        </p:nvPicPr>
        <p:blipFill>
          <a:blip r:embed="rId4">
            <a:alphaModFix/>
          </a:blip>
          <a:stretch/>
        </p:blipFill>
        <p:spPr bwMode="auto">
          <a:xfrm>
            <a:off x="4481950" y="1487800"/>
            <a:ext cx="4309187" cy="3078298"/>
          </a:xfrm>
          <a:prstGeom prst="rect">
            <a:avLst/>
          </a:prstGeom>
          <a:noFill/>
          <a:ln>
            <a:noFill/>
          </a:ln>
        </p:spPr>
      </p:pic>
      <p:pic>
        <p:nvPicPr>
          <p:cNvPr id="552236669" name="Google Shape;634;p59" title="R2_Eg.png"/>
          <p:cNvPicPr/>
          <p:nvPr/>
        </p:nvPicPr>
        <p:blipFill>
          <a:blip r:embed="rId5">
            <a:alphaModFix/>
          </a:blip>
          <a:stretch/>
        </p:blipFill>
        <p:spPr bwMode="auto">
          <a:xfrm>
            <a:off x="0" y="1466739"/>
            <a:ext cx="4530155" cy="323612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141884411" name="Google Shape;666;p63"/>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780920848" name="Google Shape;667;p63"/>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26</a:t>
            </a:fld>
            <a:endParaRPr/>
          </a:p>
        </p:txBody>
      </p:sp>
      <p:sp>
        <p:nvSpPr>
          <p:cNvPr id="359438758" name="Google Shape;668;p63"/>
          <p:cNvSpPr txBox="1"/>
          <p:nvPr/>
        </p:nvSpPr>
        <p:spPr bwMode="auto">
          <a:xfrm>
            <a:off x="2208600" y="8287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700" b="1">
                <a:solidFill>
                  <a:schemeClr val="dk1"/>
                </a:solidFill>
                <a:latin typeface="Calibri"/>
                <a:ea typeface="Calibri"/>
                <a:cs typeface="Calibri"/>
              </a:rPr>
              <a:t>For Formation Energy</a:t>
            </a:r>
            <a:endParaRPr sz="2300" b="1"/>
          </a:p>
        </p:txBody>
      </p:sp>
      <p:pic>
        <p:nvPicPr>
          <p:cNvPr id="299839124" name="Google Shape;670;p63" title="RMSE_Ef.png"/>
          <p:cNvPicPr/>
          <p:nvPr/>
        </p:nvPicPr>
        <p:blipFill>
          <a:blip r:embed="rId4">
            <a:alphaModFix/>
          </a:blip>
          <a:stretch/>
        </p:blipFill>
        <p:spPr bwMode="auto">
          <a:xfrm>
            <a:off x="4536810" y="1404659"/>
            <a:ext cx="4385966" cy="3133124"/>
          </a:xfrm>
          <a:prstGeom prst="rect">
            <a:avLst/>
          </a:prstGeom>
          <a:noFill/>
          <a:ln>
            <a:noFill/>
          </a:ln>
        </p:spPr>
      </p:pic>
      <p:pic>
        <p:nvPicPr>
          <p:cNvPr id="1796850963" name="Google Shape;678;p64" title="R2_Ef.png"/>
          <p:cNvPicPr/>
          <p:nvPr/>
        </p:nvPicPr>
        <p:blipFill>
          <a:blip r:embed="rId5">
            <a:alphaModFix/>
          </a:blip>
          <a:stretch/>
        </p:blipFill>
        <p:spPr bwMode="auto">
          <a:xfrm>
            <a:off x="0" y="1408220"/>
            <a:ext cx="4476272" cy="3197649"/>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424233429" name="Google Shape;701;p67"/>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841224225" name="Google Shape;702;p67"/>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30</a:t>
            </a:fld>
            <a:endParaRPr/>
          </a:p>
        </p:txBody>
      </p:sp>
      <p:sp>
        <p:nvSpPr>
          <p:cNvPr id="102887148" name="Google Shape;703;p67"/>
          <p:cNvSpPr txBox="1"/>
          <p:nvPr/>
        </p:nvSpPr>
        <p:spPr bwMode="auto">
          <a:xfrm>
            <a:off x="2208600" y="834475"/>
            <a:ext cx="472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800" b="1">
                <a:solidFill>
                  <a:schemeClr val="dk1"/>
                </a:solidFill>
                <a:latin typeface="Calibri"/>
                <a:ea typeface="Calibri"/>
                <a:cs typeface="Calibri"/>
              </a:rPr>
              <a:t>Sampling Comparison </a:t>
            </a:r>
            <a:endParaRPr sz="1800" b="1">
              <a:latin typeface="Calibri"/>
              <a:ea typeface="Calibri"/>
              <a:cs typeface="Calibri"/>
            </a:endParaRPr>
          </a:p>
        </p:txBody>
      </p:sp>
      <p:sp>
        <p:nvSpPr>
          <p:cNvPr id="1000112836" name="Google Shape;704;p67"/>
          <p:cNvSpPr/>
          <p:nvPr/>
        </p:nvSpPr>
        <p:spPr bwMode="auto">
          <a:xfrm>
            <a:off x="952869" y="4313052"/>
            <a:ext cx="413802" cy="458460"/>
          </a:xfrm>
          <a:custGeom>
            <a:avLst/>
            <a:gdLst/>
            <a:ahLst/>
            <a:cxnLst/>
            <a:rect l="l" t="t" r="r" b="b"/>
            <a:pathLst>
              <a:path w="21600" h="21600" fill="norm" stroke="1" extrusionOk="0">
                <a:moveTo>
                  <a:pt x="14828" y="0"/>
                </a:moveTo>
                <a:lnTo>
                  <a:pt x="1311" y="0"/>
                </a:lnTo>
                <a:lnTo>
                  <a:pt x="0" y="2092"/>
                </a:lnTo>
                <a:lnTo>
                  <a:pt x="10513" y="2092"/>
                </a:lnTo>
                <a:lnTo>
                  <a:pt x="15947" y="10787"/>
                </a:lnTo>
                <a:lnTo>
                  <a:pt x="10513" y="19483"/>
                </a:lnTo>
                <a:lnTo>
                  <a:pt x="0" y="19483"/>
                </a:lnTo>
                <a:lnTo>
                  <a:pt x="1311" y="21600"/>
                </a:lnTo>
                <a:lnTo>
                  <a:pt x="14828" y="21600"/>
                </a:lnTo>
                <a:lnTo>
                  <a:pt x="21600" y="10787"/>
                </a:lnTo>
                <a:close/>
              </a:path>
            </a:pathLst>
          </a:custGeom>
          <a:solidFill>
            <a:srgbClr val="13A1D8"/>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129549063" name="Google Shape;705;p67"/>
          <p:cNvSpPr/>
          <p:nvPr/>
        </p:nvSpPr>
        <p:spPr bwMode="auto">
          <a:xfrm>
            <a:off x="947638" y="1370359"/>
            <a:ext cx="415854" cy="458460"/>
          </a:xfrm>
          <a:custGeom>
            <a:avLst/>
            <a:gdLst/>
            <a:ahLst/>
            <a:cxnLst/>
            <a:rect l="l" t="t" r="r" b="b"/>
            <a:pathLst>
              <a:path w="21600" h="21600" fill="norm" stroke="1" extrusionOk="0">
                <a:moveTo>
                  <a:pt x="14862" y="0"/>
                </a:moveTo>
                <a:lnTo>
                  <a:pt x="1413" y="0"/>
                </a:lnTo>
                <a:lnTo>
                  <a:pt x="0" y="2268"/>
                </a:lnTo>
                <a:lnTo>
                  <a:pt x="10569" y="2268"/>
                </a:lnTo>
                <a:lnTo>
                  <a:pt x="15976" y="10989"/>
                </a:lnTo>
                <a:lnTo>
                  <a:pt x="10569" y="19684"/>
                </a:lnTo>
                <a:lnTo>
                  <a:pt x="217" y="19684"/>
                </a:lnTo>
                <a:lnTo>
                  <a:pt x="1413" y="21600"/>
                </a:lnTo>
                <a:lnTo>
                  <a:pt x="14862" y="21600"/>
                </a:lnTo>
                <a:lnTo>
                  <a:pt x="21600" y="10787"/>
                </a:lnTo>
                <a:close/>
              </a:path>
            </a:pathLst>
          </a:custGeom>
          <a:solidFill>
            <a:srgbClr val="C96F07"/>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581524400" name="Google Shape;706;p67"/>
          <p:cNvSpPr/>
          <p:nvPr/>
        </p:nvSpPr>
        <p:spPr bwMode="auto">
          <a:xfrm>
            <a:off x="1209188" y="3822604"/>
            <a:ext cx="413802" cy="458460"/>
          </a:xfrm>
          <a:custGeom>
            <a:avLst/>
            <a:gdLst/>
            <a:ahLst/>
            <a:cxnLst/>
            <a:rect l="l" t="t" r="r" b="b"/>
            <a:pathLst>
              <a:path w="21600" h="21600" fill="norm" stroke="1" extrusionOk="0">
                <a:moveTo>
                  <a:pt x="14828" y="0"/>
                </a:moveTo>
                <a:lnTo>
                  <a:pt x="1311" y="0"/>
                </a:lnTo>
                <a:lnTo>
                  <a:pt x="0" y="2092"/>
                </a:lnTo>
                <a:lnTo>
                  <a:pt x="10513" y="2092"/>
                </a:lnTo>
                <a:lnTo>
                  <a:pt x="15947" y="10787"/>
                </a:lnTo>
                <a:lnTo>
                  <a:pt x="10513" y="19508"/>
                </a:lnTo>
                <a:lnTo>
                  <a:pt x="0" y="19508"/>
                </a:lnTo>
                <a:lnTo>
                  <a:pt x="1311" y="21600"/>
                </a:lnTo>
                <a:lnTo>
                  <a:pt x="14828" y="21600"/>
                </a:lnTo>
                <a:lnTo>
                  <a:pt x="21600" y="10787"/>
                </a:lnTo>
                <a:close/>
              </a:path>
            </a:pathLst>
          </a:custGeom>
          <a:solidFill>
            <a:srgbClr val="7D9445"/>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011676696" name="Google Shape;707;p67"/>
          <p:cNvSpPr/>
          <p:nvPr/>
        </p:nvSpPr>
        <p:spPr bwMode="auto">
          <a:xfrm>
            <a:off x="1209188" y="1860808"/>
            <a:ext cx="413802" cy="458460"/>
          </a:xfrm>
          <a:custGeom>
            <a:avLst/>
            <a:gdLst/>
            <a:ahLst/>
            <a:cxnLst/>
            <a:rect l="l" t="t" r="r" b="b"/>
            <a:pathLst>
              <a:path w="21600" h="21600" fill="norm" stroke="1" extrusionOk="0">
                <a:moveTo>
                  <a:pt x="14828" y="0"/>
                </a:moveTo>
                <a:lnTo>
                  <a:pt x="1311" y="0"/>
                </a:lnTo>
                <a:lnTo>
                  <a:pt x="0" y="2117"/>
                </a:lnTo>
                <a:lnTo>
                  <a:pt x="10513" y="2117"/>
                </a:lnTo>
                <a:lnTo>
                  <a:pt x="15947" y="10813"/>
                </a:lnTo>
                <a:lnTo>
                  <a:pt x="10513" y="19508"/>
                </a:lnTo>
                <a:lnTo>
                  <a:pt x="0" y="19508"/>
                </a:lnTo>
                <a:lnTo>
                  <a:pt x="1311" y="21600"/>
                </a:lnTo>
                <a:lnTo>
                  <a:pt x="14828" y="21600"/>
                </a:lnTo>
                <a:lnTo>
                  <a:pt x="21600" y="10813"/>
                </a:lnTo>
                <a:close/>
              </a:path>
            </a:pathLst>
          </a:custGeom>
          <a:solidFill>
            <a:srgbClr val="13A1D8"/>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9264602" name="Google Shape;708;p67"/>
          <p:cNvSpPr/>
          <p:nvPr/>
        </p:nvSpPr>
        <p:spPr bwMode="auto">
          <a:xfrm>
            <a:off x="1502124" y="3332154"/>
            <a:ext cx="413802" cy="458460"/>
          </a:xfrm>
          <a:custGeom>
            <a:avLst/>
            <a:gdLst/>
            <a:ahLst/>
            <a:cxnLst/>
            <a:rect l="l" t="t" r="r" b="b"/>
            <a:pathLst>
              <a:path w="21600" h="21600" fill="norm" stroke="1" extrusionOk="0">
                <a:moveTo>
                  <a:pt x="14828" y="0"/>
                </a:moveTo>
                <a:lnTo>
                  <a:pt x="1311" y="0"/>
                </a:lnTo>
                <a:lnTo>
                  <a:pt x="0" y="2115"/>
                </a:lnTo>
                <a:lnTo>
                  <a:pt x="10513" y="2115"/>
                </a:lnTo>
                <a:lnTo>
                  <a:pt x="15947" y="10800"/>
                </a:lnTo>
                <a:lnTo>
                  <a:pt x="10513" y="19485"/>
                </a:lnTo>
                <a:lnTo>
                  <a:pt x="0" y="19485"/>
                </a:lnTo>
                <a:lnTo>
                  <a:pt x="1311" y="21600"/>
                </a:lnTo>
                <a:lnTo>
                  <a:pt x="14828" y="21600"/>
                </a:lnTo>
                <a:lnTo>
                  <a:pt x="21600" y="10800"/>
                </a:lnTo>
                <a:close/>
              </a:path>
            </a:pathLst>
          </a:custGeom>
          <a:solidFill>
            <a:srgbClr val="F8B100"/>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461990314" name="Google Shape;709;p67"/>
          <p:cNvSpPr/>
          <p:nvPr/>
        </p:nvSpPr>
        <p:spPr bwMode="auto">
          <a:xfrm>
            <a:off x="1502124" y="2351257"/>
            <a:ext cx="413802" cy="458460"/>
          </a:xfrm>
          <a:custGeom>
            <a:avLst/>
            <a:gdLst/>
            <a:ahLst/>
            <a:cxnLst/>
            <a:rect l="l" t="t" r="r" b="b"/>
            <a:pathLst>
              <a:path w="21600" h="21600" fill="norm" stroke="1" extrusionOk="0">
                <a:moveTo>
                  <a:pt x="14828" y="0"/>
                </a:moveTo>
                <a:lnTo>
                  <a:pt x="1311" y="0"/>
                </a:lnTo>
                <a:lnTo>
                  <a:pt x="0" y="2115"/>
                </a:lnTo>
                <a:lnTo>
                  <a:pt x="10513" y="2115"/>
                </a:lnTo>
                <a:lnTo>
                  <a:pt x="15947" y="10800"/>
                </a:lnTo>
                <a:lnTo>
                  <a:pt x="10513" y="19485"/>
                </a:lnTo>
                <a:lnTo>
                  <a:pt x="0" y="19485"/>
                </a:lnTo>
                <a:lnTo>
                  <a:pt x="1311" y="21600"/>
                </a:lnTo>
                <a:lnTo>
                  <a:pt x="14828" y="21600"/>
                </a:lnTo>
                <a:lnTo>
                  <a:pt x="21600" y="10800"/>
                </a:lnTo>
                <a:close/>
              </a:path>
            </a:pathLst>
          </a:custGeom>
          <a:solidFill>
            <a:srgbClr val="7D9445"/>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572023746" name="Google Shape;710;p67"/>
          <p:cNvSpPr/>
          <p:nvPr/>
        </p:nvSpPr>
        <p:spPr bwMode="auto">
          <a:xfrm>
            <a:off x="1779367" y="2841706"/>
            <a:ext cx="414828" cy="458460"/>
          </a:xfrm>
          <a:custGeom>
            <a:avLst/>
            <a:gdLst/>
            <a:ahLst/>
            <a:cxnLst/>
            <a:rect l="l" t="t" r="r" b="b"/>
            <a:pathLst>
              <a:path w="21600" h="21600" fill="norm" stroke="1" extrusionOk="0">
                <a:moveTo>
                  <a:pt x="14845" y="0"/>
                </a:moveTo>
                <a:lnTo>
                  <a:pt x="1362" y="0"/>
                </a:lnTo>
                <a:lnTo>
                  <a:pt x="109" y="2016"/>
                </a:lnTo>
                <a:lnTo>
                  <a:pt x="10541" y="2016"/>
                </a:lnTo>
                <a:lnTo>
                  <a:pt x="15962" y="10712"/>
                </a:lnTo>
                <a:lnTo>
                  <a:pt x="10541" y="19407"/>
                </a:lnTo>
                <a:lnTo>
                  <a:pt x="0" y="19407"/>
                </a:lnTo>
                <a:lnTo>
                  <a:pt x="1362" y="21600"/>
                </a:lnTo>
                <a:lnTo>
                  <a:pt x="14845" y="21600"/>
                </a:lnTo>
                <a:lnTo>
                  <a:pt x="21600" y="10813"/>
                </a:lnTo>
                <a:close/>
              </a:path>
            </a:pathLst>
          </a:custGeom>
          <a:solidFill>
            <a:srgbClr val="902411"/>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698584950" name="Google Shape;711;p67"/>
          <p:cNvSpPr/>
          <p:nvPr/>
        </p:nvSpPr>
        <p:spPr bwMode="auto">
          <a:xfrm>
            <a:off x="1528279" y="1860809"/>
            <a:ext cx="3818070" cy="458460"/>
          </a:xfrm>
          <a:custGeom>
            <a:avLst/>
            <a:gdLst/>
            <a:ahLst/>
            <a:cxnLst/>
            <a:rect l="l" t="t" r="r" b="b"/>
            <a:pathLst>
              <a:path w="21600" h="21600" fill="norm" stroke="1" extrusionOk="0">
                <a:moveTo>
                  <a:pt x="0" y="0"/>
                </a:moveTo>
                <a:lnTo>
                  <a:pt x="746" y="10800"/>
                </a:lnTo>
                <a:lnTo>
                  <a:pt x="0" y="21600"/>
                </a:lnTo>
                <a:lnTo>
                  <a:pt x="21600" y="21600"/>
                </a:lnTo>
                <a:lnTo>
                  <a:pt x="20111" y="0"/>
                </a:lnTo>
                <a:close/>
              </a:path>
            </a:pathLst>
          </a:custGeom>
          <a:solidFill>
            <a:srgbClr val="4CC1EF"/>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589788807" name="Google Shape;712;p67"/>
          <p:cNvSpPr/>
          <p:nvPr/>
        </p:nvSpPr>
        <p:spPr bwMode="auto">
          <a:xfrm>
            <a:off x="1271960" y="1370359"/>
            <a:ext cx="3795606" cy="458460"/>
          </a:xfrm>
          <a:custGeom>
            <a:avLst/>
            <a:gdLst/>
            <a:ahLst/>
            <a:cxnLst/>
            <a:rect l="l" t="t" r="r" b="b"/>
            <a:pathLst>
              <a:path w="21600" h="21600" fill="norm" stroke="1" extrusionOk="0">
                <a:moveTo>
                  <a:pt x="0" y="0"/>
                </a:moveTo>
                <a:lnTo>
                  <a:pt x="750" y="10800"/>
                </a:lnTo>
                <a:lnTo>
                  <a:pt x="0" y="21600"/>
                </a:lnTo>
                <a:lnTo>
                  <a:pt x="21600" y="21600"/>
                </a:lnTo>
                <a:lnTo>
                  <a:pt x="20103" y="0"/>
                </a:lnTo>
                <a:close/>
              </a:path>
            </a:pathLst>
          </a:custGeom>
          <a:solidFill>
            <a:srgbClr val="F7931F"/>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768701838" name="Google Shape;713;p67"/>
          <p:cNvSpPr/>
          <p:nvPr/>
        </p:nvSpPr>
        <p:spPr bwMode="auto">
          <a:xfrm>
            <a:off x="1821215" y="2351258"/>
            <a:ext cx="3805002" cy="458460"/>
          </a:xfrm>
          <a:custGeom>
            <a:avLst/>
            <a:gdLst/>
            <a:ahLst/>
            <a:cxnLst/>
            <a:rect l="l" t="t" r="r" b="b"/>
            <a:pathLst>
              <a:path w="21600" h="21600" fill="norm" stroke="1" extrusionOk="0">
                <a:moveTo>
                  <a:pt x="0" y="0"/>
                </a:moveTo>
                <a:lnTo>
                  <a:pt x="748" y="10800"/>
                </a:lnTo>
                <a:lnTo>
                  <a:pt x="0" y="21600"/>
                </a:lnTo>
                <a:lnTo>
                  <a:pt x="21600" y="21600"/>
                </a:lnTo>
                <a:lnTo>
                  <a:pt x="20103" y="0"/>
                </a:lnTo>
                <a:close/>
              </a:path>
            </a:pathLst>
          </a:custGeom>
          <a:solidFill>
            <a:srgbClr val="A2B969"/>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468018155" name="Google Shape;714;p67"/>
          <p:cNvSpPr/>
          <p:nvPr/>
        </p:nvSpPr>
        <p:spPr bwMode="auto">
          <a:xfrm>
            <a:off x="2098458" y="2841706"/>
            <a:ext cx="3674214" cy="458460"/>
          </a:xfrm>
          <a:custGeom>
            <a:avLst/>
            <a:gdLst/>
            <a:ahLst/>
            <a:cxnLst/>
            <a:rect l="l" t="t" r="r" b="b"/>
            <a:pathLst>
              <a:path w="21600" h="21600" fill="norm" stroke="1" extrusionOk="0">
                <a:moveTo>
                  <a:pt x="20834" y="0"/>
                </a:moveTo>
                <a:lnTo>
                  <a:pt x="0" y="0"/>
                </a:lnTo>
                <a:lnTo>
                  <a:pt x="775" y="10812"/>
                </a:lnTo>
                <a:lnTo>
                  <a:pt x="0" y="21600"/>
                </a:lnTo>
                <a:lnTo>
                  <a:pt x="20819" y="21600"/>
                </a:lnTo>
                <a:lnTo>
                  <a:pt x="21600" y="10688"/>
                </a:lnTo>
                <a:close/>
              </a:path>
            </a:pathLst>
          </a:custGeom>
          <a:solidFill>
            <a:srgbClr val="C13018"/>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916047339" name="Google Shape;715;p67"/>
          <p:cNvSpPr/>
          <p:nvPr/>
        </p:nvSpPr>
        <p:spPr bwMode="auto">
          <a:xfrm>
            <a:off x="1821215" y="3332156"/>
            <a:ext cx="3803922" cy="458460"/>
          </a:xfrm>
          <a:custGeom>
            <a:avLst/>
            <a:gdLst/>
            <a:ahLst/>
            <a:cxnLst/>
            <a:rect l="l" t="t" r="r" b="b"/>
            <a:pathLst>
              <a:path w="21600" h="21600" fill="norm" stroke="1" extrusionOk="0">
                <a:moveTo>
                  <a:pt x="749" y="10800"/>
                </a:moveTo>
                <a:lnTo>
                  <a:pt x="0" y="21600"/>
                </a:lnTo>
                <a:lnTo>
                  <a:pt x="20106" y="21600"/>
                </a:lnTo>
                <a:lnTo>
                  <a:pt x="21600" y="0"/>
                </a:lnTo>
                <a:lnTo>
                  <a:pt x="0" y="0"/>
                </a:lnTo>
                <a:close/>
              </a:path>
            </a:pathLst>
          </a:custGeom>
          <a:solidFill>
            <a:srgbClr val="FFCC4C"/>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973483181" name="Google Shape;716;p67"/>
          <p:cNvSpPr/>
          <p:nvPr/>
        </p:nvSpPr>
        <p:spPr bwMode="auto">
          <a:xfrm>
            <a:off x="1528279" y="3822605"/>
            <a:ext cx="3812832" cy="458460"/>
          </a:xfrm>
          <a:custGeom>
            <a:avLst/>
            <a:gdLst/>
            <a:ahLst/>
            <a:cxnLst/>
            <a:rect l="l" t="t" r="r" b="b"/>
            <a:pathLst>
              <a:path w="21600" h="21600" fill="norm" stroke="1" extrusionOk="0">
                <a:moveTo>
                  <a:pt x="747" y="10788"/>
                </a:moveTo>
                <a:lnTo>
                  <a:pt x="0" y="21600"/>
                </a:lnTo>
                <a:lnTo>
                  <a:pt x="20109" y="21600"/>
                </a:lnTo>
                <a:lnTo>
                  <a:pt x="21600" y="0"/>
                </a:lnTo>
                <a:lnTo>
                  <a:pt x="0" y="0"/>
                </a:lnTo>
                <a:close/>
              </a:path>
            </a:pathLst>
          </a:custGeom>
          <a:solidFill>
            <a:srgbClr val="A2B969"/>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2119170015" name="Google Shape;717;p67"/>
          <p:cNvSpPr/>
          <p:nvPr/>
        </p:nvSpPr>
        <p:spPr bwMode="auto">
          <a:xfrm>
            <a:off x="1271960" y="4313052"/>
            <a:ext cx="3786264" cy="458460"/>
          </a:xfrm>
          <a:custGeom>
            <a:avLst/>
            <a:gdLst/>
            <a:ahLst/>
            <a:cxnLst/>
            <a:rect l="l" t="t" r="r" b="b"/>
            <a:pathLst>
              <a:path w="21600" h="21600" fill="norm" stroke="1" extrusionOk="0">
                <a:moveTo>
                  <a:pt x="752" y="10800"/>
                </a:moveTo>
                <a:lnTo>
                  <a:pt x="0" y="21600"/>
                </a:lnTo>
                <a:lnTo>
                  <a:pt x="20099" y="21600"/>
                </a:lnTo>
                <a:lnTo>
                  <a:pt x="21600" y="0"/>
                </a:lnTo>
                <a:lnTo>
                  <a:pt x="0" y="0"/>
                </a:lnTo>
                <a:close/>
              </a:path>
            </a:pathLst>
          </a:custGeom>
          <a:solidFill>
            <a:srgbClr val="4CC1EF"/>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defRPr/>
            </a:pPr>
            <a:endParaRPr sz="1300">
              <a:solidFill>
                <a:srgbClr val="000000"/>
              </a:solidFill>
              <a:latin typeface="Calibri"/>
              <a:ea typeface="Calibri"/>
              <a:cs typeface="Calibri"/>
            </a:endParaRPr>
          </a:p>
        </p:txBody>
      </p:sp>
      <p:sp>
        <p:nvSpPr>
          <p:cNvPr id="1955474165" name="Google Shape;718;p67"/>
          <p:cNvSpPr txBox="1"/>
          <p:nvPr/>
        </p:nvSpPr>
        <p:spPr bwMode="auto">
          <a:xfrm>
            <a:off x="2290722" y="1412538"/>
            <a:ext cx="7815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defRPr/>
            </a:pPr>
            <a:r>
              <a:rPr lang="en" sz="2000" b="1">
                <a:latin typeface="Calibri"/>
                <a:ea typeface="Calibri"/>
                <a:cs typeface="Calibri"/>
              </a:rPr>
              <a:t>SMOTE</a:t>
            </a:r>
            <a:endParaRPr sz="2000"/>
          </a:p>
        </p:txBody>
      </p:sp>
      <p:sp>
        <p:nvSpPr>
          <p:cNvPr id="1661049349" name="Google Shape;719;p67"/>
          <p:cNvSpPr txBox="1"/>
          <p:nvPr/>
        </p:nvSpPr>
        <p:spPr bwMode="auto">
          <a:xfrm>
            <a:off x="2316225" y="4365800"/>
            <a:ext cx="12018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defRPr/>
            </a:pPr>
            <a:r>
              <a:rPr lang="en" sz="2000" b="1">
                <a:latin typeface="Calibri"/>
                <a:ea typeface="Calibri"/>
                <a:cs typeface="Calibri"/>
              </a:rPr>
              <a:t>HYBRID DD</a:t>
            </a:r>
            <a:endParaRPr sz="2000"/>
          </a:p>
        </p:txBody>
      </p:sp>
      <p:sp>
        <p:nvSpPr>
          <p:cNvPr id="737658211" name="Google Shape;720;p67"/>
          <p:cNvSpPr txBox="1"/>
          <p:nvPr/>
        </p:nvSpPr>
        <p:spPr bwMode="auto">
          <a:xfrm>
            <a:off x="2290727" y="1903000"/>
            <a:ext cx="14799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defRPr/>
            </a:pPr>
            <a:r>
              <a:rPr lang="en" sz="2000" b="1">
                <a:latin typeface="Calibri"/>
                <a:ea typeface="Calibri"/>
                <a:cs typeface="Calibri"/>
              </a:rPr>
              <a:t>OVERSAMPLE</a:t>
            </a:r>
            <a:endParaRPr sz="2000"/>
          </a:p>
        </p:txBody>
      </p:sp>
      <p:sp>
        <p:nvSpPr>
          <p:cNvPr id="597062205" name="Google Shape;721;p67"/>
          <p:cNvSpPr txBox="1"/>
          <p:nvPr/>
        </p:nvSpPr>
        <p:spPr bwMode="auto">
          <a:xfrm>
            <a:off x="2316226" y="2414538"/>
            <a:ext cx="16347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defRPr/>
            </a:pPr>
            <a:r>
              <a:rPr lang="en" sz="2000" b="1">
                <a:latin typeface="Calibri"/>
                <a:ea typeface="Calibri"/>
                <a:cs typeface="Calibri"/>
              </a:rPr>
              <a:t>DOWNSAMPLE</a:t>
            </a:r>
            <a:endParaRPr sz="2000"/>
          </a:p>
        </p:txBody>
      </p:sp>
      <p:sp>
        <p:nvSpPr>
          <p:cNvPr id="475805494" name="Google Shape;722;p67"/>
          <p:cNvSpPr txBox="1"/>
          <p:nvPr/>
        </p:nvSpPr>
        <p:spPr bwMode="auto">
          <a:xfrm>
            <a:off x="2351523" y="2904963"/>
            <a:ext cx="4773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defRPr/>
            </a:pPr>
            <a:r>
              <a:rPr lang="en" sz="2000" b="1">
                <a:solidFill>
                  <a:schemeClr val="dk1"/>
                </a:solidFill>
                <a:latin typeface="Calibri"/>
                <a:ea typeface="Calibri"/>
                <a:cs typeface="Calibri"/>
              </a:rPr>
              <a:t>CNN</a:t>
            </a:r>
            <a:endParaRPr sz="2000">
              <a:solidFill>
                <a:schemeClr val="dk1"/>
              </a:solidFill>
            </a:endParaRPr>
          </a:p>
        </p:txBody>
      </p:sp>
      <p:sp>
        <p:nvSpPr>
          <p:cNvPr id="486222520" name="Google Shape;723;p67"/>
          <p:cNvSpPr txBox="1"/>
          <p:nvPr/>
        </p:nvSpPr>
        <p:spPr bwMode="auto">
          <a:xfrm>
            <a:off x="2351527" y="3363775"/>
            <a:ext cx="3519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defRPr/>
            </a:pPr>
            <a:r>
              <a:rPr lang="en" sz="2000" b="1">
                <a:latin typeface="Calibri"/>
                <a:ea typeface="Calibri"/>
                <a:cs typeface="Calibri"/>
              </a:rPr>
              <a:t>NC</a:t>
            </a:r>
            <a:endParaRPr sz="2000"/>
          </a:p>
        </p:txBody>
      </p:sp>
      <p:sp>
        <p:nvSpPr>
          <p:cNvPr id="1810914450" name="Google Shape;724;p67"/>
          <p:cNvSpPr txBox="1"/>
          <p:nvPr/>
        </p:nvSpPr>
        <p:spPr bwMode="auto">
          <a:xfrm>
            <a:off x="2316230" y="3864775"/>
            <a:ext cx="6435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defRPr/>
            </a:pPr>
            <a:r>
              <a:rPr lang="en" sz="2000" b="1">
                <a:latin typeface="Calibri"/>
                <a:ea typeface="Calibri"/>
                <a:cs typeface="Calibri"/>
              </a:rPr>
              <a:t>ICOST</a:t>
            </a:r>
            <a:endParaRPr sz="2000"/>
          </a:p>
        </p:txBody>
      </p:sp>
      <p:sp>
        <p:nvSpPr>
          <p:cNvPr id="595364833" name="Google Shape;725;p67"/>
          <p:cNvSpPr txBox="1"/>
          <p:nvPr/>
        </p:nvSpPr>
        <p:spPr bwMode="auto">
          <a:xfrm>
            <a:off x="825817" y="1366331"/>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defRPr/>
            </a:pPr>
            <a:r>
              <a:rPr lang="en" sz="2600" b="1">
                <a:solidFill>
                  <a:schemeClr val="accent2"/>
                </a:solidFill>
                <a:latin typeface="Calibri"/>
                <a:ea typeface="Calibri"/>
                <a:cs typeface="Calibri"/>
              </a:rPr>
              <a:t>01</a:t>
            </a:r>
            <a:endParaRPr sz="1000">
              <a:solidFill>
                <a:schemeClr val="accent2"/>
              </a:solidFill>
            </a:endParaRPr>
          </a:p>
        </p:txBody>
      </p:sp>
      <p:sp>
        <p:nvSpPr>
          <p:cNvPr id="1306639402" name="Google Shape;726;p67"/>
          <p:cNvSpPr txBox="1"/>
          <p:nvPr/>
        </p:nvSpPr>
        <p:spPr bwMode="auto">
          <a:xfrm>
            <a:off x="1077767" y="1856782"/>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defRPr/>
            </a:pPr>
            <a:r>
              <a:rPr lang="en" sz="2600" b="1">
                <a:solidFill>
                  <a:srgbClr val="13A1D8"/>
                </a:solidFill>
                <a:latin typeface="Calibri"/>
                <a:ea typeface="Calibri"/>
                <a:cs typeface="Calibri"/>
              </a:rPr>
              <a:t>02</a:t>
            </a:r>
            <a:endParaRPr sz="1000">
              <a:solidFill>
                <a:srgbClr val="13A1D8"/>
              </a:solidFill>
            </a:endParaRPr>
          </a:p>
        </p:txBody>
      </p:sp>
      <p:sp>
        <p:nvSpPr>
          <p:cNvPr id="535253064" name="Google Shape;727;p67"/>
          <p:cNvSpPr txBox="1"/>
          <p:nvPr/>
        </p:nvSpPr>
        <p:spPr bwMode="auto">
          <a:xfrm>
            <a:off x="1642917" y="2837682"/>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defRPr/>
            </a:pPr>
            <a:r>
              <a:rPr lang="en" sz="2600" b="1">
                <a:solidFill>
                  <a:srgbClr val="902411"/>
                </a:solidFill>
                <a:latin typeface="Calibri"/>
                <a:ea typeface="Calibri"/>
                <a:cs typeface="Calibri"/>
              </a:rPr>
              <a:t>04</a:t>
            </a:r>
            <a:endParaRPr sz="1000">
              <a:solidFill>
                <a:srgbClr val="902411"/>
              </a:solidFill>
            </a:endParaRPr>
          </a:p>
        </p:txBody>
      </p:sp>
      <p:sp>
        <p:nvSpPr>
          <p:cNvPr id="1707797226" name="Google Shape;728;p67"/>
          <p:cNvSpPr txBox="1"/>
          <p:nvPr/>
        </p:nvSpPr>
        <p:spPr bwMode="auto">
          <a:xfrm>
            <a:off x="1366676" y="2343226"/>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defRPr/>
            </a:pPr>
            <a:r>
              <a:rPr lang="en" sz="2600" b="1">
                <a:solidFill>
                  <a:srgbClr val="7D9445"/>
                </a:solidFill>
                <a:latin typeface="Calibri"/>
                <a:ea typeface="Calibri"/>
                <a:cs typeface="Calibri"/>
              </a:rPr>
              <a:t>03</a:t>
            </a:r>
            <a:endParaRPr sz="1000">
              <a:solidFill>
                <a:srgbClr val="7D9445"/>
              </a:solidFill>
            </a:endParaRPr>
          </a:p>
        </p:txBody>
      </p:sp>
      <p:sp>
        <p:nvSpPr>
          <p:cNvPr id="152928722" name="Google Shape;729;p67"/>
          <p:cNvSpPr txBox="1"/>
          <p:nvPr/>
        </p:nvSpPr>
        <p:spPr bwMode="auto">
          <a:xfrm>
            <a:off x="1348292" y="3324695"/>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defRPr/>
            </a:pPr>
            <a:r>
              <a:rPr lang="en" sz="2600" b="1">
                <a:solidFill>
                  <a:srgbClr val="F8B100"/>
                </a:solidFill>
                <a:latin typeface="Calibri"/>
                <a:ea typeface="Calibri"/>
                <a:cs typeface="Calibri"/>
              </a:rPr>
              <a:t>05</a:t>
            </a:r>
            <a:endParaRPr sz="1000">
              <a:solidFill>
                <a:srgbClr val="F8B100"/>
              </a:solidFill>
            </a:endParaRPr>
          </a:p>
        </p:txBody>
      </p:sp>
      <p:sp>
        <p:nvSpPr>
          <p:cNvPr id="1349296746" name="Google Shape;730;p67"/>
          <p:cNvSpPr txBox="1"/>
          <p:nvPr/>
        </p:nvSpPr>
        <p:spPr bwMode="auto">
          <a:xfrm>
            <a:off x="825817" y="4301920"/>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defRPr/>
            </a:pPr>
            <a:r>
              <a:rPr lang="en" sz="2600" b="1">
                <a:solidFill>
                  <a:schemeClr val="accent1"/>
                </a:solidFill>
                <a:latin typeface="Calibri"/>
                <a:ea typeface="Calibri"/>
                <a:cs typeface="Calibri"/>
              </a:rPr>
              <a:t>07</a:t>
            </a:r>
            <a:endParaRPr sz="1000">
              <a:solidFill>
                <a:schemeClr val="accent1"/>
              </a:solidFill>
            </a:endParaRPr>
          </a:p>
        </p:txBody>
      </p:sp>
      <p:sp>
        <p:nvSpPr>
          <p:cNvPr id="1992646992" name="Google Shape;731;p67"/>
          <p:cNvSpPr txBox="1"/>
          <p:nvPr/>
        </p:nvSpPr>
        <p:spPr bwMode="auto">
          <a:xfrm>
            <a:off x="1061217" y="3811707"/>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defRPr/>
            </a:pPr>
            <a:r>
              <a:rPr lang="en" sz="2600" b="1">
                <a:solidFill>
                  <a:srgbClr val="A2B969"/>
                </a:solidFill>
                <a:latin typeface="Calibri"/>
                <a:ea typeface="Calibri"/>
                <a:cs typeface="Calibri"/>
              </a:rPr>
              <a:t>06</a:t>
            </a:r>
            <a:endParaRPr sz="1000">
              <a:solidFill>
                <a:srgbClr val="A2B969"/>
              </a:solidFill>
            </a:endParaRPr>
          </a:p>
        </p:txBody>
      </p:sp>
      <p:sp>
        <p:nvSpPr>
          <p:cNvPr id="1515720721" name="Google Shape;732;p67"/>
          <p:cNvSpPr txBox="1"/>
          <p:nvPr/>
        </p:nvSpPr>
        <p:spPr bwMode="auto">
          <a:xfrm>
            <a:off x="7121912" y="2205700"/>
            <a:ext cx="959913"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defRPr/>
            </a:pPr>
            <a:r>
              <a:rPr lang="en" sz="1500" b="1">
                <a:solidFill>
                  <a:schemeClr val="dk1"/>
                </a:solidFill>
                <a:latin typeface="Calibri"/>
                <a:ea typeface="Calibri"/>
                <a:cs typeface="Calibri"/>
              </a:rPr>
              <a:t>Datasets</a:t>
            </a:r>
            <a:endParaRPr sz="1500" b="1">
              <a:solidFill>
                <a:schemeClr val="dk1"/>
              </a:solidFill>
              <a:latin typeface="Calibri"/>
              <a:ea typeface="Calibri"/>
              <a:cs typeface="Calibri"/>
            </a:endParaRPr>
          </a:p>
        </p:txBody>
      </p:sp>
      <p:sp>
        <p:nvSpPr>
          <p:cNvPr id="1954601744" name="Google Shape;733;p67"/>
          <p:cNvSpPr txBox="1"/>
          <p:nvPr/>
        </p:nvSpPr>
        <p:spPr bwMode="auto">
          <a:xfrm>
            <a:off x="6617675" y="2601400"/>
            <a:ext cx="20598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defRPr/>
            </a:pPr>
            <a:r>
              <a:rPr lang="en" sz="1500">
                <a:solidFill>
                  <a:schemeClr val="dk1"/>
                </a:solidFill>
                <a:latin typeface="Calibri"/>
                <a:ea typeface="Calibri"/>
                <a:cs typeface="Calibri"/>
              </a:rPr>
              <a:t>abc3_oqmd_cs.csv</a:t>
            </a:r>
            <a:endParaRPr sz="1500">
              <a:solidFill>
                <a:schemeClr val="dk1"/>
              </a:solidFill>
              <a:latin typeface="Calibri"/>
              <a:ea typeface="Calibri"/>
              <a:cs typeface="Calibri"/>
            </a:endParaRPr>
          </a:p>
          <a:p>
            <a:pPr marL="0" lvl="0" indent="0" algn="ctr" rtl="0">
              <a:spcBef>
                <a:spcPts val="0"/>
              </a:spcBef>
              <a:spcAft>
                <a:spcPts val="0"/>
              </a:spcAft>
              <a:buNone/>
              <a:defRPr/>
            </a:pPr>
            <a:r>
              <a:rPr lang="en" sz="1500">
                <a:solidFill>
                  <a:schemeClr val="dk1"/>
                </a:solidFill>
                <a:latin typeface="Calibri"/>
                <a:ea typeface="Calibri"/>
                <a:cs typeface="Calibri"/>
              </a:rPr>
              <a:t>perov_form.csv</a:t>
            </a:r>
            <a:endParaRPr sz="1500">
              <a:solidFill>
                <a:schemeClr val="dk1"/>
              </a:solidFill>
              <a:latin typeface="Calibri"/>
              <a:ea typeface="Calibri"/>
              <a:cs typeface="Calibri"/>
            </a:endParaRPr>
          </a:p>
          <a:p>
            <a:pPr marL="0" lvl="0" indent="0" algn="ctr" rtl="0">
              <a:spcBef>
                <a:spcPts val="0"/>
              </a:spcBef>
              <a:spcAft>
                <a:spcPts val="0"/>
              </a:spcAft>
              <a:buNone/>
              <a:defRPr/>
            </a:pPr>
            <a:r>
              <a:rPr lang="en" sz="1500">
                <a:solidFill>
                  <a:schemeClr val="dk1"/>
                </a:solidFill>
                <a:latin typeface="Calibri"/>
                <a:ea typeface="Calibri"/>
                <a:cs typeface="Calibri"/>
              </a:rPr>
              <a:t>perov_stab.csv</a:t>
            </a:r>
            <a:endParaRPr sz="1500">
              <a:solidFill>
                <a:schemeClr val="dk1"/>
              </a:solidFill>
              <a:latin typeface="Calibri"/>
              <a:ea typeface="Calibri"/>
              <a:cs typeface="Calibri"/>
            </a:endParaRPr>
          </a:p>
          <a:p>
            <a:pPr marL="457200" lvl="0" indent="0" algn="ctr" rtl="0">
              <a:spcBef>
                <a:spcPts val="0"/>
              </a:spcBef>
              <a:spcAft>
                <a:spcPts val="0"/>
              </a:spcAft>
              <a:buNone/>
              <a:defRPr/>
            </a:pPr>
            <a:endParaRPr sz="1500">
              <a:solidFill>
                <a:schemeClr val="dk1"/>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85071275" name="Google Shape;739;p68"/>
          <p:cNvSpPr txBox="1"/>
          <p:nvPr/>
        </p:nvSpPr>
        <p:spPr bwMode="auto">
          <a:xfrm>
            <a:off x="70774" y="408949"/>
            <a:ext cx="2999999" cy="5540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464017468" name="Google Shape;740;p68"/>
          <p:cNvSpPr txBox="1">
            <a:spLocks noGrp="1"/>
          </p:cNvSpPr>
          <p:nvPr>
            <p:ph type="sldNum" idx="12"/>
          </p:nvPr>
        </p:nvSpPr>
        <p:spPr bwMode="auto">
          <a:xfrm>
            <a:off x="8496057" y="4608166"/>
            <a:ext cx="548699" cy="393599"/>
          </a:xfrm>
          <a:prstGeom prst="rect">
            <a:avLst/>
          </a:prstGeom>
        </p:spPr>
        <p:txBody>
          <a:bodyPr spcFirstLastPara="1" wrap="square" lIns="68574" tIns="34274" rIns="68574" bIns="34274" anchor="ctr" anchorCtr="0">
            <a:noAutofit/>
          </a:bodyPr>
          <a:lstStyle/>
          <a:p>
            <a:pPr marL="0" lvl="0" indent="0" algn="r" rtl="0">
              <a:spcBef>
                <a:spcPts val="0"/>
              </a:spcBef>
              <a:spcAft>
                <a:spcPts val="0"/>
              </a:spcAft>
              <a:buClr>
                <a:srgbClr val="000000"/>
              </a:buClr>
              <a:buSzPts val="900"/>
              <a:buFont typeface="Arial"/>
              <a:buNone/>
              <a:defRPr/>
            </a:pPr>
            <a:fld id="{5579CDD2-6591-EC44-CBC9-887718CECA18}" type="slidenum">
              <a:rPr lang="en"/>
              <a:t/>
            </a:fld>
            <a:endParaRPr/>
          </a:p>
        </p:txBody>
      </p:sp>
      <p:sp>
        <p:nvSpPr>
          <p:cNvPr id="1739997928" name="Google Shape;741;p68"/>
          <p:cNvSpPr txBox="1"/>
          <p:nvPr/>
        </p:nvSpPr>
        <p:spPr bwMode="auto">
          <a:xfrm>
            <a:off x="2208600" y="963049"/>
            <a:ext cx="473399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1800" b="1">
                <a:solidFill>
                  <a:schemeClr val="dk1"/>
                </a:solidFill>
                <a:latin typeface="Calibri"/>
                <a:ea typeface="Calibri"/>
                <a:cs typeface="Calibri"/>
              </a:rPr>
              <a:t>Sampling comparison </a:t>
            </a:r>
            <a:endParaRPr sz="1800" b="1">
              <a:latin typeface="Calibri"/>
              <a:ea typeface="Calibri"/>
              <a:cs typeface="Calibri"/>
            </a:endParaRPr>
          </a:p>
          <a:p>
            <a:pPr marL="0" lvl="0" indent="0" algn="ctr" rtl="0">
              <a:spcBef>
                <a:spcPts val="0"/>
              </a:spcBef>
              <a:spcAft>
                <a:spcPts val="0"/>
              </a:spcAft>
              <a:buNone/>
              <a:defRPr/>
            </a:pPr>
            <a:r>
              <a:rPr sz="1400" b="0">
                <a:latin typeface="Calibri"/>
                <a:ea typeface="Calibri"/>
                <a:cs typeface="Calibri"/>
              </a:rPr>
              <a:t>(on 30+ Datasets)</a:t>
            </a:r>
            <a:endParaRPr sz="1400" b="0">
              <a:latin typeface="Calibri"/>
              <a:ea typeface="Calibri"/>
              <a:cs typeface="Calibri"/>
            </a:endParaRPr>
          </a:p>
        </p:txBody>
      </p:sp>
      <p:pic>
        <p:nvPicPr>
          <p:cNvPr id="1655571710" name=""/>
          <p:cNvPicPr>
            <a:picLocks noChangeAspect="1"/>
          </p:cNvPicPr>
          <p:nvPr/>
        </p:nvPicPr>
        <p:blipFill>
          <a:blip r:embed="rId4"/>
          <a:stretch/>
        </p:blipFill>
        <p:spPr bwMode="auto">
          <a:xfrm flipH="0" flipV="0">
            <a:off x="14003" y="1592449"/>
            <a:ext cx="4566830" cy="2888170"/>
          </a:xfrm>
          <a:prstGeom prst="rect">
            <a:avLst/>
          </a:prstGeom>
        </p:spPr>
      </p:pic>
      <p:pic>
        <p:nvPicPr>
          <p:cNvPr id="1740751667" name=""/>
          <p:cNvPicPr>
            <a:picLocks noChangeAspect="1"/>
          </p:cNvPicPr>
          <p:nvPr/>
        </p:nvPicPr>
        <p:blipFill>
          <a:blip r:embed="rId5"/>
          <a:stretch/>
        </p:blipFill>
        <p:spPr bwMode="auto">
          <a:xfrm flipH="0" flipV="0">
            <a:off x="4580833" y="1585279"/>
            <a:ext cx="4549676" cy="277643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887152028" name="Google Shape;739;p68"/>
          <p:cNvSpPr txBox="1"/>
          <p:nvPr/>
        </p:nvSpPr>
        <p:spPr bwMode="auto">
          <a:xfrm>
            <a:off x="70774" y="408949"/>
            <a:ext cx="2999999" cy="5540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930682431" name="Google Shape;740;p68"/>
          <p:cNvSpPr txBox="1">
            <a:spLocks noGrp="1"/>
          </p:cNvSpPr>
          <p:nvPr>
            <p:ph type="sldNum" idx="12"/>
          </p:nvPr>
        </p:nvSpPr>
        <p:spPr bwMode="auto">
          <a:xfrm>
            <a:off x="8496057" y="4608166"/>
            <a:ext cx="548699" cy="393599"/>
          </a:xfrm>
          <a:prstGeom prst="rect">
            <a:avLst/>
          </a:prstGeom>
        </p:spPr>
        <p:txBody>
          <a:bodyPr spcFirstLastPara="1" wrap="square" lIns="68574" tIns="34274" rIns="68574" bIns="34274" anchor="ctr" anchorCtr="0">
            <a:noAutofit/>
          </a:bodyPr>
          <a:lstStyle/>
          <a:p>
            <a:pPr marL="0" lvl="0" indent="0" algn="r" rtl="0">
              <a:spcBef>
                <a:spcPts val="0"/>
              </a:spcBef>
              <a:spcAft>
                <a:spcPts val="0"/>
              </a:spcAft>
              <a:buClr>
                <a:srgbClr val="000000"/>
              </a:buClr>
              <a:buSzPts val="900"/>
              <a:buFont typeface="Arial"/>
              <a:buNone/>
              <a:defRPr/>
            </a:pPr>
            <a:fld id="{8F9C615A-A130-BD46-5C06-00AEA703C27C}" type="slidenum">
              <a:rPr lang="en"/>
              <a:t/>
            </a:fld>
            <a:endParaRPr/>
          </a:p>
        </p:txBody>
      </p:sp>
      <p:sp>
        <p:nvSpPr>
          <p:cNvPr id="777439598" name="Google Shape;741;p68"/>
          <p:cNvSpPr txBox="1"/>
          <p:nvPr/>
        </p:nvSpPr>
        <p:spPr bwMode="auto">
          <a:xfrm>
            <a:off x="2208600" y="963049"/>
            <a:ext cx="472859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1800" b="1">
                <a:solidFill>
                  <a:schemeClr val="dk1"/>
                </a:solidFill>
                <a:latin typeface="Calibri"/>
                <a:ea typeface="Calibri"/>
                <a:cs typeface="Calibri"/>
              </a:rPr>
              <a:t>Sampling comparison </a:t>
            </a:r>
            <a:endParaRPr sz="1800" b="1">
              <a:latin typeface="Calibri"/>
              <a:ea typeface="Calibri"/>
              <a:cs typeface="Calibri"/>
            </a:endParaRPr>
          </a:p>
          <a:p>
            <a:pPr marL="0" lvl="0" indent="0" algn="ctr" rtl="0">
              <a:spcBef>
                <a:spcPts val="0"/>
              </a:spcBef>
              <a:spcAft>
                <a:spcPts val="0"/>
              </a:spcAft>
              <a:buNone/>
              <a:defRPr/>
            </a:pPr>
            <a:r>
              <a:rPr lang="en-US" sz="1400" b="0" i="0" u="none" strike="noStrike" cap="none" spc="0">
                <a:solidFill>
                  <a:srgbClr val="000000"/>
                </a:solidFill>
                <a:latin typeface="Calibri"/>
                <a:ea typeface="Calibri"/>
                <a:cs typeface="Calibri"/>
              </a:rPr>
              <a:t>(on 30+ Datasets)</a:t>
            </a:r>
            <a:endParaRPr sz="1800" b="1">
              <a:latin typeface="Calibri"/>
              <a:ea typeface="Calibri"/>
              <a:cs typeface="Calibri"/>
            </a:endParaRPr>
          </a:p>
        </p:txBody>
      </p:sp>
      <p:pic>
        <p:nvPicPr>
          <p:cNvPr id="1861063812" name=""/>
          <p:cNvPicPr>
            <a:picLocks noChangeAspect="1"/>
          </p:cNvPicPr>
          <p:nvPr/>
        </p:nvPicPr>
        <p:blipFill>
          <a:blip r:embed="rId4"/>
          <a:stretch/>
        </p:blipFill>
        <p:spPr bwMode="auto">
          <a:xfrm flipH="0" flipV="0">
            <a:off x="70509" y="1710632"/>
            <a:ext cx="4662175" cy="2942209"/>
          </a:xfrm>
          <a:prstGeom prst="rect">
            <a:avLst/>
          </a:prstGeom>
        </p:spPr>
      </p:pic>
      <p:pic>
        <p:nvPicPr>
          <p:cNvPr id="917799889" name=""/>
          <p:cNvPicPr>
            <a:picLocks noChangeAspect="1"/>
          </p:cNvPicPr>
          <p:nvPr/>
        </p:nvPicPr>
        <p:blipFill>
          <a:blip r:embed="rId5"/>
          <a:stretch/>
        </p:blipFill>
        <p:spPr bwMode="auto">
          <a:xfrm flipH="0" flipV="0">
            <a:off x="4666076" y="1710632"/>
            <a:ext cx="4378681" cy="2785310"/>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687328915" name="Google Shape;749;p69"/>
          <p:cNvSpPr txBox="1"/>
          <p:nvPr/>
        </p:nvSpPr>
        <p:spPr bwMode="auto">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425135139" name="Google Shape;750;p69"/>
          <p:cNvSpPr txBox="1">
            <a:spLocks noGrp="1"/>
          </p:cNvSpPr>
          <p:nvPr>
            <p:ph type="sldNum" idx="12"/>
          </p:nvPr>
        </p:nvSpPr>
        <p:spPr bwMode="auto">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32</a:t>
            </a:fld>
            <a:endParaRPr/>
          </a:p>
        </p:txBody>
      </p:sp>
      <p:sp>
        <p:nvSpPr>
          <p:cNvPr id="2052964711" name="Google Shape;751;p69"/>
          <p:cNvSpPr txBox="1"/>
          <p:nvPr/>
        </p:nvSpPr>
        <p:spPr bwMode="auto">
          <a:xfrm>
            <a:off x="2208600" y="963049"/>
            <a:ext cx="4737239" cy="6708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1800" b="1">
                <a:solidFill>
                  <a:schemeClr val="dk1"/>
                </a:solidFill>
                <a:latin typeface="Calibri"/>
                <a:ea typeface="Calibri"/>
                <a:cs typeface="Calibri"/>
              </a:rPr>
              <a:t>Sampling comparison</a:t>
            </a:r>
            <a:endParaRPr lang="en" sz="1800" b="1">
              <a:solidFill>
                <a:schemeClr val="dk1"/>
              </a:solidFill>
              <a:latin typeface="Calibri"/>
              <a:ea typeface="Calibri"/>
              <a:cs typeface="Calibri"/>
            </a:endParaRPr>
          </a:p>
          <a:p>
            <a:pPr marL="0" lvl="0" indent="0" algn="ctr" rtl="0">
              <a:spcBef>
                <a:spcPts val="0"/>
              </a:spcBef>
              <a:spcAft>
                <a:spcPts val="0"/>
              </a:spcAft>
              <a:buNone/>
              <a:defRPr/>
            </a:pPr>
            <a:r>
              <a:rPr lang="en-US" sz="1400" b="0">
                <a:solidFill>
                  <a:schemeClr val="dk1"/>
                </a:solidFill>
                <a:latin typeface="Calibri"/>
                <a:ea typeface="Calibri"/>
                <a:cs typeface="Calibri"/>
              </a:rPr>
              <a:t>(on Perovskite Dataset)</a:t>
            </a:r>
            <a:endParaRPr sz="1400" b="0">
              <a:latin typeface="Calibri"/>
              <a:ea typeface="Calibri"/>
              <a:cs typeface="Calibri"/>
            </a:endParaRPr>
          </a:p>
        </p:txBody>
      </p:sp>
      <p:pic>
        <p:nvPicPr>
          <p:cNvPr id="1707388484" name=""/>
          <p:cNvPicPr>
            <a:picLocks noChangeAspect="1"/>
          </p:cNvPicPr>
          <p:nvPr/>
        </p:nvPicPr>
        <p:blipFill>
          <a:blip r:embed="rId4"/>
          <a:srcRect l="0" t="0" r="11242" b="5092"/>
          <a:stretch/>
        </p:blipFill>
        <p:spPr bwMode="auto">
          <a:xfrm flipH="0" flipV="0">
            <a:off x="99766" y="1735539"/>
            <a:ext cx="8954905" cy="2872626"/>
          </a:xfrm>
          <a:prstGeom prst="rect">
            <a:avLst/>
          </a:prstGeom>
        </p:spPr>
      </p:pic>
      <p:pic>
        <p:nvPicPr>
          <p:cNvPr id="105843078" name=""/>
          <p:cNvPicPr>
            <a:picLocks noChangeAspect="1"/>
          </p:cNvPicPr>
          <p:nvPr/>
        </p:nvPicPr>
        <p:blipFill>
          <a:blip r:embed="rId5"/>
          <a:stretch/>
        </p:blipFill>
        <p:spPr bwMode="auto">
          <a:xfrm flipH="0" flipV="0">
            <a:off x="6964793" y="1185582"/>
            <a:ext cx="1309905" cy="1386167"/>
          </a:xfrm>
          <a:prstGeom prst="rect">
            <a:avLst/>
          </a:prstGeom>
        </p:spPr>
      </p:pic>
      <p:sp>
        <p:nvSpPr>
          <p:cNvPr id="1335184458" name=""/>
          <p:cNvSpPr txBox="1"/>
          <p:nvPr/>
        </p:nvSpPr>
        <p:spPr bwMode="auto">
          <a:xfrm rot="0" flipH="0" flipV="0">
            <a:off x="3315349" y="1990644"/>
            <a:ext cx="2997303" cy="2137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800" b="0" i="1" u="none">
                <a:solidFill>
                  <a:schemeClr val="tx1"/>
                </a:solidFill>
                <a:latin typeface="MesloLGS NF"/>
                <a:ea typeface="MesloLGS NF"/>
                <a:cs typeface="MesloLGS NF"/>
              </a:rPr>
              <a:t>Shape = (29209, 59) ; Classes = 7 ; </a:t>
            </a:r>
            <a:r>
              <a:rPr sz="800" b="0" i="1" u="none">
                <a:solidFill>
                  <a:schemeClr val="tx1"/>
                </a:solidFill>
                <a:latin typeface="MesloLGS NF"/>
                <a:ea typeface="MesloLGS NF"/>
                <a:cs typeface="MesloLGS NF"/>
              </a:rPr>
              <a:t>IR = 25.30</a:t>
            </a:r>
            <a:endParaRPr sz="800" i="1">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806452432" name="Google Shape;749;p69"/>
          <p:cNvSpPr txBox="1"/>
          <p:nvPr/>
        </p:nvSpPr>
        <p:spPr bwMode="auto">
          <a:xfrm>
            <a:off x="70774" y="408949"/>
            <a:ext cx="2999999" cy="5540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1655139098" name="Google Shape;750;p69"/>
          <p:cNvSpPr txBox="1">
            <a:spLocks noGrp="1"/>
          </p:cNvSpPr>
          <p:nvPr>
            <p:ph type="sldNum" idx="12"/>
          </p:nvPr>
        </p:nvSpPr>
        <p:spPr bwMode="auto">
          <a:xfrm>
            <a:off x="8496057" y="4608166"/>
            <a:ext cx="548699" cy="393599"/>
          </a:xfrm>
          <a:prstGeom prst="rect">
            <a:avLst/>
          </a:prstGeom>
        </p:spPr>
        <p:txBody>
          <a:bodyPr spcFirstLastPara="1" wrap="square" lIns="68574" tIns="34274" rIns="68574" bIns="34274" anchor="ctr" anchorCtr="0">
            <a:noAutofit/>
          </a:bodyPr>
          <a:lstStyle/>
          <a:p>
            <a:pPr marL="0" lvl="0" indent="0" algn="r" rtl="0">
              <a:spcBef>
                <a:spcPts val="0"/>
              </a:spcBef>
              <a:spcAft>
                <a:spcPts val="0"/>
              </a:spcAft>
              <a:buClr>
                <a:srgbClr val="000000"/>
              </a:buClr>
              <a:buSzPts val="900"/>
              <a:buFont typeface="Arial"/>
              <a:buNone/>
              <a:defRPr/>
            </a:pPr>
            <a:fld id="{24BFA050-E385-C051-FF2C-1822FCD37DCF}" type="slidenum">
              <a:rPr lang="en"/>
              <a:t/>
            </a:fld>
            <a:endParaRPr/>
          </a:p>
        </p:txBody>
      </p:sp>
      <p:sp>
        <p:nvSpPr>
          <p:cNvPr id="2092260612" name="Google Shape;751;p69"/>
          <p:cNvSpPr txBox="1"/>
          <p:nvPr/>
        </p:nvSpPr>
        <p:spPr bwMode="auto">
          <a:xfrm>
            <a:off x="2208600" y="963049"/>
            <a:ext cx="473723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1800" b="1">
                <a:solidFill>
                  <a:schemeClr val="dk1"/>
                </a:solidFill>
                <a:latin typeface="Calibri"/>
                <a:ea typeface="Calibri"/>
                <a:cs typeface="Calibri"/>
              </a:rPr>
              <a:t>Sampling comparison</a:t>
            </a:r>
            <a:endParaRPr lang="en" sz="1800" b="1">
              <a:solidFill>
                <a:schemeClr val="dk1"/>
              </a:solidFill>
              <a:latin typeface="Calibri"/>
              <a:ea typeface="Calibri"/>
              <a:cs typeface="Calibri"/>
            </a:endParaRPr>
          </a:p>
          <a:p>
            <a:pPr marL="0" lvl="0" indent="0" algn="ctr" rtl="0">
              <a:spcBef>
                <a:spcPts val="0"/>
              </a:spcBef>
              <a:spcAft>
                <a:spcPts val="0"/>
              </a:spcAft>
              <a:buNone/>
              <a:defRPr/>
            </a:pPr>
            <a:r>
              <a:rPr lang="en-US" sz="1400" b="0">
                <a:solidFill>
                  <a:schemeClr val="dk1"/>
                </a:solidFill>
                <a:latin typeface="Calibri"/>
                <a:ea typeface="Calibri"/>
                <a:cs typeface="Calibri"/>
              </a:rPr>
              <a:t>(on Perovskite Dataset)</a:t>
            </a:r>
            <a:endParaRPr sz="1400" b="0">
              <a:latin typeface="Calibri"/>
              <a:ea typeface="Calibri"/>
              <a:cs typeface="Calibri"/>
            </a:endParaRPr>
          </a:p>
        </p:txBody>
      </p:sp>
      <p:pic>
        <p:nvPicPr>
          <p:cNvPr id="1618622720" name=""/>
          <p:cNvPicPr>
            <a:picLocks noChangeAspect="1"/>
          </p:cNvPicPr>
          <p:nvPr/>
        </p:nvPicPr>
        <p:blipFill>
          <a:blip r:embed="rId4"/>
          <a:srcRect l="0" t="0" r="12542" b="0"/>
          <a:stretch/>
        </p:blipFill>
        <p:spPr bwMode="auto">
          <a:xfrm flipH="0" flipV="0">
            <a:off x="19049" y="1935479"/>
            <a:ext cx="4704509" cy="2465069"/>
          </a:xfrm>
          <a:prstGeom prst="rect">
            <a:avLst/>
          </a:prstGeom>
        </p:spPr>
      </p:pic>
      <p:sp>
        <p:nvSpPr>
          <p:cNvPr id="773131030" name=""/>
          <p:cNvSpPr txBox="1"/>
          <p:nvPr/>
        </p:nvSpPr>
        <p:spPr bwMode="auto">
          <a:xfrm rot="0" flipH="0" flipV="0">
            <a:off x="1016649" y="2419169"/>
            <a:ext cx="906133" cy="2518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endParaRPr>
              <a:solidFill>
                <a:schemeClr val="tx1"/>
              </a:solidFill>
            </a:endParaRPr>
          </a:p>
        </p:txBody>
      </p:sp>
      <p:sp>
        <p:nvSpPr>
          <p:cNvPr id="1264425868" name=""/>
          <p:cNvSpPr txBox="1"/>
          <p:nvPr/>
        </p:nvSpPr>
        <p:spPr bwMode="auto">
          <a:xfrm rot="0" flipH="0" flipV="0">
            <a:off x="914400" y="2419169"/>
            <a:ext cx="906133"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b="0" i="1" u="none">
                <a:solidFill>
                  <a:schemeClr val="tx1"/>
                </a:solidFill>
                <a:latin typeface="MesloLGS NF"/>
                <a:ea typeface="MesloLGS NF"/>
                <a:cs typeface="MesloLGS NF"/>
              </a:rPr>
              <a:t>IR = 3.73</a:t>
            </a:r>
            <a:endParaRPr sz="800" i="1">
              <a:solidFill>
                <a:schemeClr val="tx1"/>
              </a:solidFill>
            </a:endParaRPr>
          </a:p>
        </p:txBody>
      </p:sp>
      <p:sp>
        <p:nvSpPr>
          <p:cNvPr id="6402754" name=""/>
          <p:cNvSpPr txBox="1"/>
          <p:nvPr/>
        </p:nvSpPr>
        <p:spPr bwMode="auto">
          <a:xfrm rot="0" flipH="0" flipV="0">
            <a:off x="2978799" y="2266949"/>
            <a:ext cx="734107" cy="2137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800" b="0" i="1" u="none">
                <a:solidFill>
                  <a:schemeClr val="tx1"/>
                </a:solidFill>
                <a:latin typeface="MesloLGS NF"/>
                <a:ea typeface="MesloLGS NF"/>
                <a:cs typeface="MesloLGS NF"/>
              </a:rPr>
              <a:t>IR = 1.29</a:t>
            </a:r>
            <a:endParaRPr sz="800" i="1" u="none">
              <a:solidFill>
                <a:schemeClr val="tx1"/>
              </a:solidFill>
            </a:endParaRPr>
          </a:p>
        </p:txBody>
      </p:sp>
      <p:pic>
        <p:nvPicPr>
          <p:cNvPr id="374537694" name=""/>
          <p:cNvPicPr>
            <a:picLocks noChangeAspect="1"/>
          </p:cNvPicPr>
          <p:nvPr/>
        </p:nvPicPr>
        <p:blipFill>
          <a:blip r:embed="rId5"/>
          <a:stretch/>
        </p:blipFill>
        <p:spPr bwMode="auto">
          <a:xfrm flipH="0" flipV="0">
            <a:off x="421947" y="1301749"/>
            <a:ext cx="1321429" cy="930368"/>
          </a:xfrm>
          <a:prstGeom prst="rect">
            <a:avLst/>
          </a:prstGeom>
        </p:spPr>
      </p:pic>
      <p:pic>
        <p:nvPicPr>
          <p:cNvPr id="1336287311" name=""/>
          <p:cNvPicPr>
            <a:picLocks noChangeAspect="1"/>
          </p:cNvPicPr>
          <p:nvPr/>
        </p:nvPicPr>
        <p:blipFill>
          <a:blip r:embed="rId6"/>
          <a:srcRect l="0" t="0" r="13256" b="0"/>
          <a:stretch/>
        </p:blipFill>
        <p:spPr bwMode="auto">
          <a:xfrm flipH="0" flipV="0">
            <a:off x="4344049" y="1935479"/>
            <a:ext cx="4764207" cy="2485132"/>
          </a:xfrm>
          <a:prstGeom prst="rect">
            <a:avLst/>
          </a:prstGeom>
        </p:spPr>
      </p:pic>
      <p:sp>
        <p:nvSpPr>
          <p:cNvPr id="1894268550" name=""/>
          <p:cNvSpPr txBox="1"/>
          <p:nvPr/>
        </p:nvSpPr>
        <p:spPr bwMode="auto">
          <a:xfrm rot="0" flipH="0" flipV="0">
            <a:off x="5543548" y="2637429"/>
            <a:ext cx="906852"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b="0" i="1" u="none">
                <a:solidFill>
                  <a:schemeClr val="tx1"/>
                </a:solidFill>
                <a:latin typeface="MesloLGS NF"/>
                <a:ea typeface="MesloLGS NF"/>
                <a:cs typeface="MesloLGS NF"/>
              </a:rPr>
              <a:t>IR = 3.73</a:t>
            </a:r>
            <a:endParaRPr sz="800" i="1">
              <a:solidFill>
                <a:schemeClr val="tx1"/>
              </a:solidFill>
            </a:endParaRPr>
          </a:p>
        </p:txBody>
      </p:sp>
      <p:sp>
        <p:nvSpPr>
          <p:cNvPr id="156717386" name=""/>
          <p:cNvSpPr txBox="1"/>
          <p:nvPr/>
        </p:nvSpPr>
        <p:spPr bwMode="auto">
          <a:xfrm rot="0" flipH="0" flipV="0">
            <a:off x="7436498" y="2511519"/>
            <a:ext cx="734107" cy="2137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800" b="0" i="1" u="none">
                <a:solidFill>
                  <a:schemeClr val="tx1"/>
                </a:solidFill>
                <a:latin typeface="MesloLGS NF"/>
                <a:ea typeface="MesloLGS NF"/>
                <a:cs typeface="MesloLGS NF"/>
              </a:rPr>
              <a:t>IR = 1.29</a:t>
            </a:r>
            <a:endParaRPr sz="800" i="1">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129376723" name="Google Shape;749;p69"/>
          <p:cNvSpPr txBox="1"/>
          <p:nvPr/>
        </p:nvSpPr>
        <p:spPr bwMode="auto">
          <a:xfrm>
            <a:off x="70774" y="408949"/>
            <a:ext cx="2999999" cy="55409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ONGOING WORK</a:t>
            </a:r>
            <a:endParaRPr sz="1100">
              <a:solidFill>
                <a:schemeClr val="dk1"/>
              </a:solidFill>
            </a:endParaRPr>
          </a:p>
        </p:txBody>
      </p:sp>
      <p:sp>
        <p:nvSpPr>
          <p:cNvPr id="2019245918" name="Google Shape;750;p69"/>
          <p:cNvSpPr txBox="1">
            <a:spLocks noGrp="1"/>
          </p:cNvSpPr>
          <p:nvPr>
            <p:ph type="sldNum" idx="12"/>
          </p:nvPr>
        </p:nvSpPr>
        <p:spPr bwMode="auto">
          <a:xfrm>
            <a:off x="8496057" y="4608166"/>
            <a:ext cx="548699" cy="393599"/>
          </a:xfrm>
          <a:prstGeom prst="rect">
            <a:avLst/>
          </a:prstGeom>
        </p:spPr>
        <p:txBody>
          <a:bodyPr spcFirstLastPara="1" wrap="square" lIns="68574" tIns="34274" rIns="68574" bIns="34274" anchor="ctr" anchorCtr="0">
            <a:noAutofit/>
          </a:bodyPr>
          <a:lstStyle/>
          <a:p>
            <a:pPr marL="0" lvl="0" indent="0" algn="r" rtl="0">
              <a:spcBef>
                <a:spcPts val="0"/>
              </a:spcBef>
              <a:spcAft>
                <a:spcPts val="0"/>
              </a:spcAft>
              <a:buClr>
                <a:srgbClr val="000000"/>
              </a:buClr>
              <a:buSzPts val="900"/>
              <a:buFont typeface="Arial"/>
              <a:buNone/>
              <a:defRPr/>
            </a:pPr>
            <a:fld id="{FE037DE4-DB4A-8A0E-8C7E-BFB7DC779582}" type="slidenum">
              <a:rPr lang="en"/>
              <a:t/>
            </a:fld>
            <a:endParaRPr/>
          </a:p>
        </p:txBody>
      </p:sp>
      <p:sp>
        <p:nvSpPr>
          <p:cNvPr id="288807557" name="Google Shape;751;p69"/>
          <p:cNvSpPr txBox="1"/>
          <p:nvPr/>
        </p:nvSpPr>
        <p:spPr bwMode="auto">
          <a:xfrm>
            <a:off x="2208600" y="963049"/>
            <a:ext cx="4728599" cy="670889"/>
          </a:xfrm>
          <a:prstGeom prst="rect">
            <a:avLst/>
          </a:prstGeom>
          <a:noFill/>
          <a:ln>
            <a:noFill/>
          </a:ln>
        </p:spPr>
        <p:txBody>
          <a:bodyPr spcFirstLastPara="1" wrap="square" lIns="91424" tIns="91424" rIns="91424" bIns="91424" anchor="t" anchorCtr="0">
            <a:spAutoFit/>
          </a:bodyPr>
          <a:lstStyle/>
          <a:p>
            <a:pPr marL="0" lvl="0" indent="0" algn="ctr" rtl="0">
              <a:spcBef>
                <a:spcPts val="0"/>
              </a:spcBef>
              <a:spcAft>
                <a:spcPts val="0"/>
              </a:spcAft>
              <a:buNone/>
              <a:defRPr/>
            </a:pPr>
            <a:r>
              <a:rPr lang="en" sz="1800" b="1">
                <a:solidFill>
                  <a:schemeClr val="dk1"/>
                </a:solidFill>
                <a:latin typeface="Calibri"/>
                <a:ea typeface="Calibri"/>
                <a:cs typeface="Calibri"/>
              </a:rPr>
              <a:t>Sampling comparison</a:t>
            </a:r>
            <a:endParaRPr lang="en" sz="1800" b="1">
              <a:solidFill>
                <a:schemeClr val="dk1"/>
              </a:solidFill>
              <a:latin typeface="Calibri"/>
              <a:ea typeface="Calibri"/>
              <a:cs typeface="Calibri"/>
            </a:endParaRPr>
          </a:p>
          <a:p>
            <a:pPr marL="0" lvl="0" indent="0" algn="ctr" rtl="0">
              <a:spcBef>
                <a:spcPts val="0"/>
              </a:spcBef>
              <a:spcAft>
                <a:spcPts val="0"/>
              </a:spcAft>
              <a:buNone/>
              <a:defRPr/>
            </a:pPr>
            <a:r>
              <a:rPr lang="en-US" sz="1400" b="0" i="0" u="none" strike="noStrike" cap="none" spc="0">
                <a:solidFill>
                  <a:schemeClr val="dk1"/>
                </a:solidFill>
                <a:latin typeface="Calibri"/>
                <a:ea typeface="Calibri"/>
                <a:cs typeface="Calibri"/>
              </a:rPr>
              <a:t>(on Perovskite Dataset)</a:t>
            </a:r>
            <a:endParaRPr sz="1400" b="0">
              <a:latin typeface="Calibri"/>
              <a:ea typeface="Calibri"/>
              <a:cs typeface="Calibri"/>
            </a:endParaRPr>
          </a:p>
        </p:txBody>
      </p:sp>
      <p:pic>
        <p:nvPicPr>
          <p:cNvPr id="369045679" name=""/>
          <p:cNvPicPr>
            <a:picLocks noChangeAspect="1"/>
          </p:cNvPicPr>
          <p:nvPr/>
        </p:nvPicPr>
        <p:blipFill>
          <a:blip r:embed="rId4"/>
          <a:srcRect l="0" t="0" r="13117" b="0"/>
          <a:stretch/>
        </p:blipFill>
        <p:spPr bwMode="auto">
          <a:xfrm flipH="0" flipV="0">
            <a:off x="0" y="1935479"/>
            <a:ext cx="4940949" cy="2465069"/>
          </a:xfrm>
          <a:prstGeom prst="rect">
            <a:avLst/>
          </a:prstGeom>
        </p:spPr>
      </p:pic>
      <p:pic>
        <p:nvPicPr>
          <p:cNvPr id="30979506" name=""/>
          <p:cNvPicPr>
            <a:picLocks noChangeAspect="1"/>
          </p:cNvPicPr>
          <p:nvPr/>
        </p:nvPicPr>
        <p:blipFill>
          <a:blip r:embed="rId5"/>
          <a:srcRect l="0" t="0" r="12393" b="0"/>
          <a:stretch/>
        </p:blipFill>
        <p:spPr bwMode="auto">
          <a:xfrm flipH="0" flipV="0">
            <a:off x="4558431" y="1935478"/>
            <a:ext cx="4623700" cy="2465068"/>
          </a:xfrm>
          <a:prstGeom prst="rect">
            <a:avLst/>
          </a:prstGeom>
        </p:spPr>
      </p:pic>
      <p:sp>
        <p:nvSpPr>
          <p:cNvPr id="87156465" name=""/>
          <p:cNvSpPr txBox="1"/>
          <p:nvPr/>
        </p:nvSpPr>
        <p:spPr bwMode="auto">
          <a:xfrm rot="0" flipH="0" flipV="0">
            <a:off x="5543548" y="2319930"/>
            <a:ext cx="906852"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b="0" i="1" u="none">
                <a:solidFill>
                  <a:schemeClr val="tx1"/>
                </a:solidFill>
                <a:latin typeface="MesloLGS NF"/>
                <a:ea typeface="MesloLGS NF"/>
                <a:cs typeface="MesloLGS NF"/>
              </a:rPr>
              <a:t>IR = 3.73</a:t>
            </a:r>
            <a:endParaRPr sz="800" i="1">
              <a:solidFill>
                <a:schemeClr val="tx1"/>
              </a:solidFill>
            </a:endParaRPr>
          </a:p>
        </p:txBody>
      </p:sp>
      <p:sp>
        <p:nvSpPr>
          <p:cNvPr id="1606558526" name=""/>
          <p:cNvSpPr txBox="1"/>
          <p:nvPr/>
        </p:nvSpPr>
        <p:spPr bwMode="auto">
          <a:xfrm rot="0" flipH="0" flipV="0">
            <a:off x="7436498" y="2194018"/>
            <a:ext cx="734107" cy="2137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800" b="0" i="1" u="none">
                <a:solidFill>
                  <a:schemeClr val="tx1"/>
                </a:solidFill>
                <a:latin typeface="MesloLGS NF"/>
                <a:ea typeface="MesloLGS NF"/>
                <a:cs typeface="MesloLGS NF"/>
              </a:rPr>
              <a:t>IR = 1.29</a:t>
            </a:r>
            <a:endParaRPr sz="800" i="1">
              <a:solidFill>
                <a:schemeClr val="tx1"/>
              </a:solidFill>
            </a:endParaRPr>
          </a:p>
        </p:txBody>
      </p:sp>
      <p:sp>
        <p:nvSpPr>
          <p:cNvPr id="1462148770" name=""/>
          <p:cNvSpPr txBox="1"/>
          <p:nvPr/>
        </p:nvSpPr>
        <p:spPr bwMode="auto">
          <a:xfrm rot="0" flipH="0" flipV="0">
            <a:off x="1231898" y="2358029"/>
            <a:ext cx="906852" cy="2137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sz="800" b="0" i="1" u="none">
                <a:solidFill>
                  <a:schemeClr val="tx1"/>
                </a:solidFill>
                <a:latin typeface="MesloLGS NF"/>
                <a:ea typeface="MesloLGS NF"/>
                <a:cs typeface="MesloLGS NF"/>
              </a:rPr>
              <a:t>IR = 3.73</a:t>
            </a:r>
            <a:endParaRPr sz="800" i="1">
              <a:solidFill>
                <a:schemeClr val="tx1"/>
              </a:solidFill>
            </a:endParaRPr>
          </a:p>
        </p:txBody>
      </p:sp>
      <p:sp>
        <p:nvSpPr>
          <p:cNvPr id="1661788527" name=""/>
          <p:cNvSpPr txBox="1"/>
          <p:nvPr/>
        </p:nvSpPr>
        <p:spPr bwMode="auto">
          <a:xfrm rot="0" flipH="0" flipV="0">
            <a:off x="3124848" y="2232118"/>
            <a:ext cx="734107" cy="213719"/>
          </a:xfrm>
          <a:prstGeom prst="rect">
            <a:avLst/>
          </a:prstGeom>
          <a:noFill/>
        </p:spPr>
        <p:txBody>
          <a:bodyPr vertOverflow="overflow" horzOverflow="overflow" vert="horz" wrap="none" lIns="91440" tIns="45720" rIns="91440" bIns="45720" numCol="1" spcCol="0" rtlCol="0" fromWordArt="0" anchor="t" anchorCtr="0" forceAA="0" upright="0" compatLnSpc="0">
            <a:spAutoFit/>
          </a:bodyPr>
          <a:p>
            <a:pPr>
              <a:defRPr/>
            </a:pPr>
            <a:r>
              <a:rPr sz="800" b="0" i="1" u="none">
                <a:solidFill>
                  <a:schemeClr val="tx1"/>
                </a:solidFill>
                <a:latin typeface="MesloLGS NF"/>
                <a:ea typeface="MesloLGS NF"/>
                <a:cs typeface="MesloLGS NF"/>
              </a:rPr>
              <a:t>IR = 1.29</a:t>
            </a:r>
            <a:endParaRPr sz="800" i="1">
              <a:solidFill>
                <a:schemeClr val="tx1"/>
              </a:solidFill>
            </a:endParaRPr>
          </a:p>
        </p:txBody>
      </p:sp>
      <p:pic>
        <p:nvPicPr>
          <p:cNvPr id="161990866" name=""/>
          <p:cNvPicPr>
            <a:picLocks noChangeAspect="1"/>
          </p:cNvPicPr>
          <p:nvPr/>
        </p:nvPicPr>
        <p:blipFill>
          <a:blip r:embed="rId6"/>
          <a:stretch/>
        </p:blipFill>
        <p:spPr bwMode="auto">
          <a:xfrm flipH="0" flipV="0">
            <a:off x="421948" y="1298494"/>
            <a:ext cx="1321430" cy="93036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550150311" name="Google Shape;778;p72"/>
          <p:cNvSpPr txBox="1"/>
          <p:nvPr/>
        </p:nvSpPr>
        <p:spPr bwMode="auto">
          <a:xfrm>
            <a:off x="-72550" y="381050"/>
            <a:ext cx="2583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APPLICATION</a:t>
            </a:r>
            <a:endParaRPr sz="1100">
              <a:solidFill>
                <a:schemeClr val="dk1"/>
              </a:solidFill>
            </a:endParaRPr>
          </a:p>
        </p:txBody>
      </p:sp>
      <p:pic>
        <p:nvPicPr>
          <p:cNvPr id="1682131892" name="Google Shape;779;p72" title="STRUCTURE.png"/>
          <p:cNvPicPr/>
          <p:nvPr/>
        </p:nvPicPr>
        <p:blipFill>
          <a:blip r:embed="rId4">
            <a:alphaModFix/>
          </a:blip>
          <a:srcRect l="0" t="1980" r="0" b="-1980"/>
          <a:stretch/>
        </p:blipFill>
        <p:spPr bwMode="auto">
          <a:xfrm>
            <a:off x="313262" y="968575"/>
            <a:ext cx="8517473" cy="3440875"/>
          </a:xfrm>
          <a:prstGeom prst="rect">
            <a:avLst/>
          </a:prstGeom>
          <a:noFill/>
          <a:ln>
            <a:noFill/>
          </a:ln>
        </p:spPr>
      </p:pic>
      <p:sp>
        <p:nvSpPr>
          <p:cNvPr id="1600240056" name="Google Shape;780;p72"/>
          <p:cNvSpPr txBox="1"/>
          <p:nvPr/>
        </p:nvSpPr>
        <p:spPr bwMode="auto">
          <a:xfrm>
            <a:off x="62900" y="4331125"/>
            <a:ext cx="89496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defRPr/>
            </a:pPr>
            <a:r>
              <a:rPr lang="en" sz="1000" b="1">
                <a:solidFill>
                  <a:schemeClr val="dk1"/>
                </a:solidFill>
              </a:rPr>
              <a:t>Reference:</a:t>
            </a:r>
            <a:endParaRPr sz="1000" b="1">
              <a:solidFill>
                <a:schemeClr val="dk1"/>
              </a:solidFill>
            </a:endParaRPr>
          </a:p>
          <a:p>
            <a:pPr marL="0" lvl="0" indent="0" algn="just" rtl="0">
              <a:spcBef>
                <a:spcPts val="0"/>
              </a:spcBef>
              <a:spcAft>
                <a:spcPts val="0"/>
              </a:spcAft>
              <a:buNone/>
              <a:defRPr/>
            </a:pPr>
            <a:r>
              <a:rPr lang="en" sz="1000">
                <a:solidFill>
                  <a:schemeClr val="dk1"/>
                </a:solidFill>
              </a:rPr>
              <a:t>Behara, S., Poonawala, T., &amp; Thomas, T. (2020). Crystal structure classification in ABO3 perovskites via machine learning. </a:t>
            </a:r>
            <a:r>
              <a:rPr lang="en" sz="1000" i="1">
                <a:solidFill>
                  <a:schemeClr val="dk1"/>
                </a:solidFill>
              </a:rPr>
              <a:t>Computational Materials Science</a:t>
            </a:r>
            <a:r>
              <a:rPr lang="en" sz="1000">
                <a:solidFill>
                  <a:schemeClr val="dk1"/>
                </a:solidFill>
              </a:rPr>
              <a:t>, </a:t>
            </a:r>
            <a:r>
              <a:rPr lang="en" sz="1000" i="1">
                <a:solidFill>
                  <a:schemeClr val="dk1"/>
                </a:solidFill>
              </a:rPr>
              <a:t>188</a:t>
            </a:r>
            <a:r>
              <a:rPr lang="en" sz="1000">
                <a:solidFill>
                  <a:schemeClr val="dk1"/>
                </a:solidFill>
              </a:rPr>
              <a:t>, 110191. </a:t>
            </a:r>
            <a:r>
              <a:rPr lang="en" sz="1000" u="sng">
                <a:solidFill>
                  <a:schemeClr val="hlink"/>
                </a:solidFill>
                <a:hlinkClick r:id="rId5" tooltip=""/>
              </a:rPr>
              <a:t>https://doi.org/10.1016/j.commatsci.2020.110191</a:t>
            </a:r>
            <a:r>
              <a:rPr lang="en" sz="1000">
                <a:solidFill>
                  <a:schemeClr val="dk1"/>
                </a:solidFill>
              </a:rPr>
              <a:t>, Accepted 16 November 2020  </a:t>
            </a:r>
            <a:endParaRPr sz="1000">
              <a:solidFill>
                <a:schemeClr val="dk1"/>
              </a:solidFill>
            </a:endParaRPr>
          </a:p>
          <a:p>
            <a:pPr marL="0" lvl="0" indent="0" algn="l" rtl="0">
              <a:spcBef>
                <a:spcPts val="0"/>
              </a:spcBef>
              <a:spcAft>
                <a:spcPts val="0"/>
              </a:spcAft>
              <a:buClr>
                <a:schemeClr val="dk1"/>
              </a:buClr>
              <a:buSzPts val="1100"/>
              <a:buFont typeface="Arial"/>
              <a:buNone/>
              <a:defRPr/>
            </a:pPr>
            <a:endParaRPr sz="1000">
              <a:solidFill>
                <a:schemeClr val="dk1"/>
              </a:solidFill>
            </a:endParaRPr>
          </a:p>
          <a:p>
            <a:pPr marL="0" lvl="0" indent="0" algn="just" rtl="0">
              <a:spcBef>
                <a:spcPts val="0"/>
              </a:spcBef>
              <a:spcAft>
                <a:spcPts val="0"/>
              </a:spcAft>
              <a:buNone/>
              <a:defRPr/>
            </a:pPr>
            <a:r>
              <a:rPr lang="en" sz="1000">
                <a:solidFill>
                  <a:schemeClr val="dk1"/>
                </a:solidFill>
              </a:rPr>
              <a:t>  </a:t>
            </a:r>
            <a:endParaRPr sz="1000">
              <a:solidFill>
                <a:schemeClr val="dk1"/>
              </a:solidFill>
            </a:endParaRPr>
          </a:p>
          <a:p>
            <a:pPr marL="0" lvl="0" indent="-457200" algn="just" rtl="0">
              <a:lnSpc>
                <a:spcPct val="100000"/>
              </a:lnSpc>
              <a:spcBef>
                <a:spcPts val="0"/>
              </a:spcBef>
              <a:spcAft>
                <a:spcPts val="0"/>
              </a:spcAft>
              <a:buClr>
                <a:schemeClr val="dk1"/>
              </a:buClr>
              <a:buSzPts val="1100"/>
              <a:buFont typeface="Arial"/>
              <a:buNone/>
              <a:defRPr/>
            </a:pPr>
            <a:r>
              <a:rPr lang="en" sz="1000">
                <a:solidFill>
                  <a:schemeClr val="dk1"/>
                </a:solidFill>
              </a:rPr>
              <a:t>  	</a:t>
            </a:r>
            <a:endParaRPr sz="1000">
              <a:solidFill>
                <a:schemeClr val="dk1"/>
              </a:solidFill>
            </a:endParaRPr>
          </a:p>
        </p:txBody>
      </p:sp>
      <p:sp>
        <p:nvSpPr>
          <p:cNvPr id="967344057" name="Google Shape;781;p72"/>
          <p:cNvSpPr txBox="1">
            <a:spLocks noGrp="1"/>
          </p:cNvSpPr>
          <p:nvPr>
            <p:ph type="sldNum" idx="12"/>
          </p:nvPr>
        </p:nvSpPr>
        <p:spPr bwMode="auto">
          <a:xfrm>
            <a:off x="8496033"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35</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grpSp>
        <p:nvGrpSpPr>
          <p:cNvPr id="1644802779" name="Google Shape;272;p40"/>
          <p:cNvGrpSpPr/>
          <p:nvPr/>
        </p:nvGrpSpPr>
        <p:grpSpPr bwMode="auto">
          <a:xfrm>
            <a:off x="2800379" y="1353275"/>
            <a:ext cx="3543253" cy="370847"/>
            <a:chOff x="6707124" y="1410006"/>
            <a:chExt cx="4873800" cy="577913"/>
          </a:xfrm>
        </p:grpSpPr>
        <p:grpSp>
          <p:nvGrpSpPr>
            <p:cNvPr id="273" name="Google Shape;273;p40"/>
            <p:cNvGrpSpPr/>
            <p:nvPr/>
          </p:nvGrpSpPr>
          <p:grpSpPr bwMode="auto">
            <a:xfrm>
              <a:off x="6707124" y="1410006"/>
              <a:ext cx="4873800" cy="0"/>
              <a:chOff x="6707124" y="561442"/>
              <a:chExt cx="4873800" cy="0"/>
            </a:xfrm>
          </p:grpSpPr>
          <p:cxnSp>
            <p:nvCxnSpPr>
              <p:cNvPr id="274" name="Google Shape;274;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75" name="Google Shape;275;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76" name="Google Shape;276;p40"/>
            <p:cNvSpPr txBox="1"/>
            <p:nvPr/>
          </p:nvSpPr>
          <p:spPr bwMode="auto">
            <a:xfrm>
              <a:off x="6885785" y="1464719"/>
              <a:ext cx="631200" cy="523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02</a:t>
              </a:r>
              <a:endParaRPr sz="2100"/>
            </a:p>
          </p:txBody>
        </p:sp>
        <p:sp>
          <p:nvSpPr>
            <p:cNvPr id="277" name="Google Shape;277;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defRPr/>
              </a:pPr>
              <a:r>
                <a:rPr lang="en" b="1">
                  <a:latin typeface="Calibri"/>
                  <a:ea typeface="Calibri"/>
                  <a:cs typeface="Calibri"/>
                </a:rPr>
                <a:t>CHALLENGES AND SOLUTIONS</a:t>
              </a:r>
              <a:endParaRPr/>
            </a:p>
          </p:txBody>
        </p:sp>
      </p:grpSp>
      <p:sp>
        <p:nvSpPr>
          <p:cNvPr id="693322739" name="Google Shape;278;p40"/>
          <p:cNvSpPr txBox="1"/>
          <p:nvPr/>
        </p:nvSpPr>
        <p:spPr bwMode="auto">
          <a:xfrm>
            <a:off x="78650" y="350350"/>
            <a:ext cx="1848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OUTLINE</a:t>
            </a:r>
            <a:endParaRPr sz="1100">
              <a:solidFill>
                <a:schemeClr val="dk1"/>
              </a:solidFill>
            </a:endParaRPr>
          </a:p>
        </p:txBody>
      </p:sp>
      <p:grpSp>
        <p:nvGrpSpPr>
          <p:cNvPr id="1744848578" name="Google Shape;279;p40"/>
          <p:cNvGrpSpPr/>
          <p:nvPr/>
        </p:nvGrpSpPr>
        <p:grpSpPr bwMode="auto">
          <a:xfrm>
            <a:off x="2800379" y="904483"/>
            <a:ext cx="3543253" cy="402713"/>
            <a:chOff x="6707124" y="1410006"/>
            <a:chExt cx="4873800" cy="627571"/>
          </a:xfrm>
        </p:grpSpPr>
        <p:grpSp>
          <p:nvGrpSpPr>
            <p:cNvPr id="280" name="Google Shape;280;p40"/>
            <p:cNvGrpSpPr/>
            <p:nvPr/>
          </p:nvGrpSpPr>
          <p:grpSpPr bwMode="auto">
            <a:xfrm>
              <a:off x="6707124" y="1410006"/>
              <a:ext cx="4873800" cy="0"/>
              <a:chOff x="6707124" y="561442"/>
              <a:chExt cx="4873800" cy="0"/>
            </a:xfrm>
          </p:grpSpPr>
          <p:cxnSp>
            <p:nvCxnSpPr>
              <p:cNvPr id="281" name="Google Shape;281;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82" name="Google Shape;282;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83" name="Google Shape;283;p40"/>
            <p:cNvSpPr txBox="1"/>
            <p:nvPr/>
          </p:nvSpPr>
          <p:spPr bwMode="auto">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01</a:t>
              </a:r>
              <a:endParaRPr sz="700"/>
            </a:p>
          </p:txBody>
        </p:sp>
        <p:sp>
          <p:nvSpPr>
            <p:cNvPr id="284" name="Google Shape;284;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defRPr/>
              </a:pPr>
              <a:r>
                <a:rPr lang="en" b="1">
                  <a:latin typeface="Calibri"/>
                  <a:ea typeface="Calibri"/>
                  <a:cs typeface="Calibri"/>
                </a:rPr>
                <a:t>MOTIVATION</a:t>
              </a:r>
              <a:endParaRPr/>
            </a:p>
          </p:txBody>
        </p:sp>
      </p:grpSp>
      <p:grpSp>
        <p:nvGrpSpPr>
          <p:cNvPr id="1155992658" name="Google Shape;285;p40"/>
          <p:cNvGrpSpPr/>
          <p:nvPr/>
        </p:nvGrpSpPr>
        <p:grpSpPr bwMode="auto">
          <a:xfrm>
            <a:off x="2800379" y="2275471"/>
            <a:ext cx="3543253" cy="370847"/>
            <a:chOff x="6707124" y="1410006"/>
            <a:chExt cx="4873800" cy="577913"/>
          </a:xfrm>
        </p:grpSpPr>
        <p:grpSp>
          <p:nvGrpSpPr>
            <p:cNvPr id="286" name="Google Shape;286;p40"/>
            <p:cNvGrpSpPr/>
            <p:nvPr/>
          </p:nvGrpSpPr>
          <p:grpSpPr bwMode="auto">
            <a:xfrm>
              <a:off x="6707124" y="1410006"/>
              <a:ext cx="4873800" cy="0"/>
              <a:chOff x="6707124" y="561442"/>
              <a:chExt cx="4873800" cy="0"/>
            </a:xfrm>
          </p:grpSpPr>
          <p:cxnSp>
            <p:nvCxnSpPr>
              <p:cNvPr id="287" name="Google Shape;287;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88" name="Google Shape;288;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89" name="Google Shape;289;p40"/>
            <p:cNvSpPr txBox="1"/>
            <p:nvPr/>
          </p:nvSpPr>
          <p:spPr bwMode="auto">
            <a:xfrm>
              <a:off x="6885785" y="1464719"/>
              <a:ext cx="631200" cy="523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a:t>
              </a:r>
              <a:r>
                <a:rPr lang="en" sz="2100" b="1">
                  <a:latin typeface="Calibri"/>
                  <a:ea typeface="Calibri"/>
                  <a:cs typeface="Calibri"/>
                </a:rPr>
                <a:t>4</a:t>
              </a:r>
              <a:endParaRPr sz="2100"/>
            </a:p>
          </p:txBody>
        </p:sp>
        <p:sp>
          <p:nvSpPr>
            <p:cNvPr id="290" name="Google Shape;290;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defRPr/>
              </a:pPr>
              <a:r>
                <a:rPr lang="en" b="1">
                  <a:latin typeface="Calibri"/>
                  <a:ea typeface="Calibri"/>
                  <a:cs typeface="Calibri"/>
                </a:rPr>
                <a:t>DATASET AND PREPROCESSING</a:t>
              </a:r>
              <a:endParaRPr/>
            </a:p>
          </p:txBody>
        </p:sp>
      </p:grpSp>
      <p:grpSp>
        <p:nvGrpSpPr>
          <p:cNvPr id="283938308" name="Google Shape;291;p40"/>
          <p:cNvGrpSpPr/>
          <p:nvPr/>
        </p:nvGrpSpPr>
        <p:grpSpPr bwMode="auto">
          <a:xfrm>
            <a:off x="2800379" y="1818987"/>
            <a:ext cx="3543253" cy="402713"/>
            <a:chOff x="6707124" y="1410006"/>
            <a:chExt cx="4873800" cy="627571"/>
          </a:xfrm>
        </p:grpSpPr>
        <p:grpSp>
          <p:nvGrpSpPr>
            <p:cNvPr id="292" name="Google Shape;292;p40"/>
            <p:cNvGrpSpPr/>
            <p:nvPr/>
          </p:nvGrpSpPr>
          <p:grpSpPr bwMode="auto">
            <a:xfrm>
              <a:off x="6707124" y="1410006"/>
              <a:ext cx="4873800" cy="0"/>
              <a:chOff x="6707124" y="561442"/>
              <a:chExt cx="4873800" cy="0"/>
            </a:xfrm>
          </p:grpSpPr>
          <p:cxnSp>
            <p:nvCxnSpPr>
              <p:cNvPr id="293" name="Google Shape;293;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94" name="Google Shape;294;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95" name="Google Shape;295;p40"/>
            <p:cNvSpPr txBox="1"/>
            <p:nvPr/>
          </p:nvSpPr>
          <p:spPr bwMode="auto">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a:t>
              </a:r>
              <a:r>
                <a:rPr lang="en" sz="2100" b="1">
                  <a:latin typeface="Calibri"/>
                  <a:ea typeface="Calibri"/>
                  <a:cs typeface="Calibri"/>
                </a:rPr>
                <a:t>3</a:t>
              </a:r>
              <a:endParaRPr sz="700"/>
            </a:p>
          </p:txBody>
        </p:sp>
        <p:sp>
          <p:nvSpPr>
            <p:cNvPr id="296" name="Google Shape;296;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defRPr/>
              </a:pPr>
              <a:r>
                <a:rPr lang="en" b="1">
                  <a:latin typeface="Calibri"/>
                  <a:ea typeface="Calibri"/>
                  <a:cs typeface="Calibri"/>
                </a:rPr>
                <a:t>LITERATURE REVIEW</a:t>
              </a:r>
              <a:endParaRPr/>
            </a:p>
          </p:txBody>
        </p:sp>
      </p:grpSp>
      <p:grpSp>
        <p:nvGrpSpPr>
          <p:cNvPr id="1970277015" name="Google Shape;297;p40"/>
          <p:cNvGrpSpPr/>
          <p:nvPr/>
        </p:nvGrpSpPr>
        <p:grpSpPr bwMode="auto">
          <a:xfrm>
            <a:off x="2800379" y="3148875"/>
            <a:ext cx="3543253" cy="370847"/>
            <a:chOff x="6707124" y="1410006"/>
            <a:chExt cx="4873800" cy="577913"/>
          </a:xfrm>
        </p:grpSpPr>
        <p:grpSp>
          <p:nvGrpSpPr>
            <p:cNvPr id="298" name="Google Shape;298;p40"/>
            <p:cNvGrpSpPr/>
            <p:nvPr/>
          </p:nvGrpSpPr>
          <p:grpSpPr bwMode="auto">
            <a:xfrm>
              <a:off x="6707124" y="1410006"/>
              <a:ext cx="4873800" cy="0"/>
              <a:chOff x="6707124" y="561442"/>
              <a:chExt cx="4873800" cy="0"/>
            </a:xfrm>
          </p:grpSpPr>
          <p:cxnSp>
            <p:nvCxnSpPr>
              <p:cNvPr id="299" name="Google Shape;299;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00" name="Google Shape;300;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01" name="Google Shape;301;p40"/>
            <p:cNvSpPr txBox="1"/>
            <p:nvPr/>
          </p:nvSpPr>
          <p:spPr bwMode="auto">
            <a:xfrm>
              <a:off x="6885785" y="1464719"/>
              <a:ext cx="631200" cy="523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a:t>
              </a:r>
              <a:r>
                <a:rPr lang="en" sz="2100" b="1">
                  <a:latin typeface="Calibri"/>
                  <a:ea typeface="Calibri"/>
                  <a:cs typeface="Calibri"/>
                </a:rPr>
                <a:t>6</a:t>
              </a:r>
              <a:endParaRPr sz="2100"/>
            </a:p>
          </p:txBody>
        </p:sp>
        <p:sp>
          <p:nvSpPr>
            <p:cNvPr id="302" name="Google Shape;302;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defRPr/>
              </a:pPr>
              <a:r>
                <a:rPr lang="en" b="1">
                  <a:latin typeface="Calibri"/>
                  <a:ea typeface="Calibri"/>
                  <a:cs typeface="Calibri"/>
                </a:rPr>
                <a:t>ONGOING WORK AND RESULTS</a:t>
              </a:r>
              <a:endParaRPr/>
            </a:p>
          </p:txBody>
        </p:sp>
      </p:grpSp>
      <p:grpSp>
        <p:nvGrpSpPr>
          <p:cNvPr id="1924697021" name="Google Shape;303;p40"/>
          <p:cNvGrpSpPr/>
          <p:nvPr/>
        </p:nvGrpSpPr>
        <p:grpSpPr bwMode="auto">
          <a:xfrm>
            <a:off x="2800379" y="2700083"/>
            <a:ext cx="3543253" cy="402713"/>
            <a:chOff x="6707124" y="1410006"/>
            <a:chExt cx="4873800" cy="627571"/>
          </a:xfrm>
        </p:grpSpPr>
        <p:grpSp>
          <p:nvGrpSpPr>
            <p:cNvPr id="304" name="Google Shape;304;p40"/>
            <p:cNvGrpSpPr/>
            <p:nvPr/>
          </p:nvGrpSpPr>
          <p:grpSpPr bwMode="auto">
            <a:xfrm>
              <a:off x="6707124" y="1410006"/>
              <a:ext cx="4873800" cy="0"/>
              <a:chOff x="6707124" y="561442"/>
              <a:chExt cx="4873800" cy="0"/>
            </a:xfrm>
          </p:grpSpPr>
          <p:cxnSp>
            <p:nvCxnSpPr>
              <p:cNvPr id="305" name="Google Shape;305;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06" name="Google Shape;306;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07" name="Google Shape;307;p40"/>
            <p:cNvSpPr txBox="1"/>
            <p:nvPr/>
          </p:nvSpPr>
          <p:spPr bwMode="auto">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a:t>
              </a:r>
              <a:r>
                <a:rPr lang="en" sz="2100" b="1">
                  <a:latin typeface="Calibri"/>
                  <a:ea typeface="Calibri"/>
                  <a:cs typeface="Calibri"/>
                </a:rPr>
                <a:t>5</a:t>
              </a:r>
              <a:endParaRPr sz="700"/>
            </a:p>
          </p:txBody>
        </p:sp>
        <p:sp>
          <p:nvSpPr>
            <p:cNvPr id="308" name="Google Shape;308;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defRPr/>
              </a:pPr>
              <a:r>
                <a:rPr lang="en" b="1">
                  <a:latin typeface="Calibri"/>
                  <a:ea typeface="Calibri"/>
                  <a:cs typeface="Calibri"/>
                </a:rPr>
                <a:t>PREVIOUS WORK</a:t>
              </a:r>
              <a:endParaRPr/>
            </a:p>
          </p:txBody>
        </p:sp>
      </p:grpSp>
      <p:grpSp>
        <p:nvGrpSpPr>
          <p:cNvPr id="253800035" name="Google Shape;309;p40"/>
          <p:cNvGrpSpPr/>
          <p:nvPr/>
        </p:nvGrpSpPr>
        <p:grpSpPr bwMode="auto">
          <a:xfrm>
            <a:off x="2800379" y="3565794"/>
            <a:ext cx="3543253" cy="402713"/>
            <a:chOff x="6707124" y="1410006"/>
            <a:chExt cx="4873800" cy="627571"/>
          </a:xfrm>
        </p:grpSpPr>
        <p:grpSp>
          <p:nvGrpSpPr>
            <p:cNvPr id="310" name="Google Shape;310;p40"/>
            <p:cNvGrpSpPr/>
            <p:nvPr/>
          </p:nvGrpSpPr>
          <p:grpSpPr bwMode="auto">
            <a:xfrm>
              <a:off x="6707124" y="1410006"/>
              <a:ext cx="4873800" cy="0"/>
              <a:chOff x="6707124" y="561442"/>
              <a:chExt cx="4873800" cy="0"/>
            </a:xfrm>
          </p:grpSpPr>
          <p:cxnSp>
            <p:nvCxnSpPr>
              <p:cNvPr id="311" name="Google Shape;311;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12" name="Google Shape;312;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13" name="Google Shape;313;p40"/>
            <p:cNvSpPr txBox="1"/>
            <p:nvPr/>
          </p:nvSpPr>
          <p:spPr bwMode="auto">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a:t>
              </a:r>
              <a:r>
                <a:rPr lang="en" sz="2100" b="1">
                  <a:latin typeface="Calibri"/>
                  <a:ea typeface="Calibri"/>
                  <a:cs typeface="Calibri"/>
                </a:rPr>
                <a:t>7</a:t>
              </a:r>
              <a:endParaRPr sz="700"/>
            </a:p>
          </p:txBody>
        </p:sp>
        <p:sp>
          <p:nvSpPr>
            <p:cNvPr id="314" name="Google Shape;314;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defRPr/>
              </a:pPr>
              <a:r>
                <a:rPr lang="en" b="1">
                  <a:solidFill>
                    <a:schemeClr val="dk1"/>
                  </a:solidFill>
                  <a:latin typeface="Calibri"/>
                  <a:ea typeface="Calibri"/>
                  <a:cs typeface="Calibri"/>
                </a:rPr>
                <a:t>APPLICATION</a:t>
              </a:r>
              <a:endParaRPr>
                <a:solidFill>
                  <a:schemeClr val="dk1"/>
                </a:solidFill>
              </a:endParaRPr>
            </a:p>
          </p:txBody>
        </p:sp>
      </p:grpSp>
      <p:sp>
        <p:nvSpPr>
          <p:cNvPr id="1113631156" name="Google Shape;315;p40"/>
          <p:cNvSpPr txBox="1">
            <a:spLocks noGrp="1"/>
          </p:cNvSpPr>
          <p:nvPr>
            <p:ph type="sldNum" idx="12"/>
          </p:nvPr>
        </p:nvSpPr>
        <p:spPr bwMode="auto">
          <a:xfrm>
            <a:off x="8503908" y="4568842"/>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a:t>
            </a:fld>
            <a:endParaRPr/>
          </a:p>
        </p:txBody>
      </p:sp>
      <p:grpSp>
        <p:nvGrpSpPr>
          <p:cNvPr id="1510688191" name="Google Shape;316;p40"/>
          <p:cNvGrpSpPr/>
          <p:nvPr/>
        </p:nvGrpSpPr>
        <p:grpSpPr bwMode="auto">
          <a:xfrm>
            <a:off x="2800379" y="3968490"/>
            <a:ext cx="3543253" cy="402713"/>
            <a:chOff x="6707124" y="1410006"/>
            <a:chExt cx="4873800" cy="627571"/>
          </a:xfrm>
        </p:grpSpPr>
        <p:grpSp>
          <p:nvGrpSpPr>
            <p:cNvPr id="317" name="Google Shape;317;p40"/>
            <p:cNvGrpSpPr/>
            <p:nvPr/>
          </p:nvGrpSpPr>
          <p:grpSpPr bwMode="auto">
            <a:xfrm>
              <a:off x="6707124" y="1410006"/>
              <a:ext cx="4873800" cy="0"/>
              <a:chOff x="6707124" y="561442"/>
              <a:chExt cx="4873800" cy="0"/>
            </a:xfrm>
          </p:grpSpPr>
          <p:cxnSp>
            <p:nvCxnSpPr>
              <p:cNvPr id="318" name="Google Shape;318;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19" name="Google Shape;319;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20" name="Google Shape;320;p40"/>
            <p:cNvSpPr txBox="1"/>
            <p:nvPr/>
          </p:nvSpPr>
          <p:spPr bwMode="auto">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a:t>
              </a:r>
              <a:r>
                <a:rPr lang="en" sz="2100" b="1">
                  <a:latin typeface="Calibri"/>
                  <a:ea typeface="Calibri"/>
                  <a:cs typeface="Calibri"/>
                </a:rPr>
                <a:t>8</a:t>
              </a:r>
              <a:endParaRPr sz="700"/>
            </a:p>
          </p:txBody>
        </p:sp>
        <p:sp>
          <p:nvSpPr>
            <p:cNvPr id="321" name="Google Shape;321;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defRPr/>
              </a:pPr>
              <a:r>
                <a:rPr lang="en" b="1">
                  <a:solidFill>
                    <a:schemeClr val="dk1"/>
                  </a:solidFill>
                  <a:latin typeface="Calibri"/>
                  <a:ea typeface="Calibri"/>
                  <a:cs typeface="Calibri"/>
                </a:rPr>
                <a:t>LIMITATIONS AND FUTURE SCOPES</a:t>
              </a:r>
              <a:endParaRPr>
                <a:solidFill>
                  <a:schemeClr val="dk1"/>
                </a:solidFill>
              </a:endParaRPr>
            </a:p>
            <a:p>
              <a:pPr marL="0" marR="0" lvl="0" indent="0" algn="l" rtl="0">
                <a:spcBef>
                  <a:spcPts val="0"/>
                </a:spcBef>
                <a:spcAft>
                  <a:spcPts val="0"/>
                </a:spcAft>
                <a:buNone/>
                <a:defRPr/>
              </a:pPr>
              <a:endParaRPr/>
            </a:p>
          </p:txBody>
        </p:sp>
      </p:grpSp>
      <p:grpSp>
        <p:nvGrpSpPr>
          <p:cNvPr id="2040000701" name="Google Shape;322;p40"/>
          <p:cNvGrpSpPr/>
          <p:nvPr/>
        </p:nvGrpSpPr>
        <p:grpSpPr bwMode="auto">
          <a:xfrm>
            <a:off x="2800379" y="4371186"/>
            <a:ext cx="3543253" cy="402713"/>
            <a:chOff x="6707124" y="1410006"/>
            <a:chExt cx="4873800" cy="627571"/>
          </a:xfrm>
        </p:grpSpPr>
        <p:grpSp>
          <p:nvGrpSpPr>
            <p:cNvPr id="323" name="Google Shape;323;p40"/>
            <p:cNvGrpSpPr/>
            <p:nvPr/>
          </p:nvGrpSpPr>
          <p:grpSpPr bwMode="auto">
            <a:xfrm>
              <a:off x="6707124" y="1410006"/>
              <a:ext cx="4873800" cy="0"/>
              <a:chOff x="6707124" y="561442"/>
              <a:chExt cx="4873800" cy="0"/>
            </a:xfrm>
          </p:grpSpPr>
          <p:cxnSp>
            <p:nvCxnSpPr>
              <p:cNvPr id="324" name="Google Shape;324;p40"/>
              <p:cNvCxnSpPr/>
              <p:nvPr/>
            </p:nvCxnSpPr>
            <p:spPr bwMode="auto">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25" name="Google Shape;325;p40"/>
              <p:cNvCxnSpPr/>
              <p:nvPr/>
            </p:nvCxnSpPr>
            <p:spPr bwMode="auto">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26" name="Google Shape;326;p40"/>
            <p:cNvSpPr txBox="1"/>
            <p:nvPr/>
          </p:nvSpPr>
          <p:spPr bwMode="auto">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defRPr/>
              </a:pPr>
              <a:r>
                <a:rPr lang="en" sz="2100" b="1">
                  <a:solidFill>
                    <a:srgbClr val="000000"/>
                  </a:solidFill>
                  <a:latin typeface="Calibri"/>
                  <a:ea typeface="Calibri"/>
                  <a:cs typeface="Calibri"/>
                </a:rPr>
                <a:t>0</a:t>
              </a:r>
              <a:r>
                <a:rPr lang="en" sz="2100" b="1">
                  <a:latin typeface="Calibri"/>
                  <a:ea typeface="Calibri"/>
                  <a:cs typeface="Calibri"/>
                </a:rPr>
                <a:t>9</a:t>
              </a:r>
              <a:endParaRPr sz="700"/>
            </a:p>
          </p:txBody>
        </p:sp>
        <p:sp>
          <p:nvSpPr>
            <p:cNvPr id="327" name="Google Shape;327;p40"/>
            <p:cNvSpPr/>
            <p:nvPr/>
          </p:nvSpPr>
          <p:spPr bwMode="auto">
            <a:xfrm>
              <a:off x="7695590" y="1548878"/>
              <a:ext cx="3885300" cy="354899"/>
            </a:xfrm>
            <a:prstGeom prst="roundRect">
              <a:avLst>
                <a:gd name="adj" fmla="val 9439"/>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defRPr/>
              </a:pPr>
              <a:r>
                <a:rPr lang="en" b="1">
                  <a:solidFill>
                    <a:schemeClr val="dk1"/>
                  </a:solidFill>
                  <a:latin typeface="Calibri"/>
                  <a:ea typeface="Calibri"/>
                  <a:cs typeface="Calibri"/>
                </a:rPr>
                <a:t>OBE JUSTIFICATION</a:t>
              </a:r>
              <a:endParaRPr>
                <a:solidFill>
                  <a:schemeClr val="dk1"/>
                </a:solidFill>
              </a:endParaRPr>
            </a:p>
            <a:p>
              <a:pPr marL="0" marR="0" lvl="0" indent="0" algn="l" rtl="0">
                <a:spcBef>
                  <a:spcPts val="0"/>
                </a:spcBef>
                <a:spcAft>
                  <a:spcPts val="0"/>
                </a:spcAft>
                <a:buNone/>
                <a:defRPr/>
              </a:pPr>
              <a:endParaRPr b="1">
                <a:latin typeface="Calibri"/>
                <a:ea typeface="Calibri"/>
                <a:cs typeface="Calibri"/>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458725988" name="Google Shape;786;p73"/>
          <p:cNvSpPr txBox="1"/>
          <p:nvPr/>
        </p:nvSpPr>
        <p:spPr bwMode="auto">
          <a:xfrm>
            <a:off x="-94375" y="456175"/>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LIMITATIONS</a:t>
            </a:r>
            <a:endParaRPr sz="1100">
              <a:solidFill>
                <a:schemeClr val="dk1"/>
              </a:solidFill>
            </a:endParaRPr>
          </a:p>
        </p:txBody>
      </p:sp>
      <p:sp>
        <p:nvSpPr>
          <p:cNvPr id="801650753" name="Google Shape;787;p73"/>
          <p:cNvSpPr txBox="1">
            <a:spLocks noGrp="1"/>
          </p:cNvSpPr>
          <p:nvPr>
            <p:ph type="sldNum" idx="12"/>
          </p:nvPr>
        </p:nvSpPr>
        <p:spPr bwMode="auto">
          <a:xfrm>
            <a:off x="8535358" y="45767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36</a:t>
            </a:fld>
            <a:endParaRPr/>
          </a:p>
        </p:txBody>
      </p:sp>
      <p:sp>
        <p:nvSpPr>
          <p:cNvPr id="935731774" name="Google Shape;788;p73"/>
          <p:cNvSpPr/>
          <p:nvPr/>
        </p:nvSpPr>
        <p:spPr bwMode="auto">
          <a:xfrm>
            <a:off x="263188" y="1807381"/>
            <a:ext cx="1972850" cy="1972189"/>
          </a:xfrm>
          <a:custGeom>
            <a:avLst/>
            <a:gdLst/>
            <a:ahLst/>
            <a:cxnLst/>
            <a:rect l="l" t="t" r="r" b="b"/>
            <a:pathLst>
              <a:path w="340000" h="339886" fill="norm" stroke="1" extrusionOk="0">
                <a:moveTo>
                  <a:pt x="215739" y="0"/>
                </a:moveTo>
                <a:lnTo>
                  <a:pt x="124790" y="0"/>
                </a:lnTo>
                <a:lnTo>
                  <a:pt x="45474" y="45459"/>
                </a:lnTo>
                <a:lnTo>
                  <a:pt x="0" y="124220"/>
                </a:lnTo>
                <a:lnTo>
                  <a:pt x="0" y="215666"/>
                </a:lnTo>
                <a:lnTo>
                  <a:pt x="45474" y="294427"/>
                </a:lnTo>
                <a:lnTo>
                  <a:pt x="124790" y="339886"/>
                </a:lnTo>
                <a:lnTo>
                  <a:pt x="215739" y="339886"/>
                </a:lnTo>
                <a:lnTo>
                  <a:pt x="294526" y="294427"/>
                </a:lnTo>
                <a:lnTo>
                  <a:pt x="340001" y="215666"/>
                </a:lnTo>
                <a:lnTo>
                  <a:pt x="340001" y="124220"/>
                </a:lnTo>
                <a:lnTo>
                  <a:pt x="294526" y="45459"/>
                </a:lnTo>
                <a:lnTo>
                  <a:pt x="215739" y="0"/>
                </a:lnTo>
                <a:close/>
              </a:path>
            </a:pathLst>
          </a:custGeom>
          <a:solidFill>
            <a:srgbClr val="001F33"/>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658913948" name="Google Shape;789;p73"/>
          <p:cNvSpPr txBox="1"/>
          <p:nvPr/>
        </p:nvSpPr>
        <p:spPr bwMode="auto">
          <a:xfrm>
            <a:off x="520175" y="2569550"/>
            <a:ext cx="1458900" cy="4479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defRPr/>
            </a:pPr>
            <a:r>
              <a:rPr lang="en" sz="2300" b="1">
                <a:solidFill>
                  <a:srgbClr val="FFFFFF"/>
                </a:solidFill>
                <a:latin typeface="Calibri"/>
                <a:ea typeface="Calibri"/>
                <a:cs typeface="Calibri"/>
              </a:rPr>
              <a:t>Limitations</a:t>
            </a:r>
            <a:endParaRPr sz="1850"/>
          </a:p>
        </p:txBody>
      </p:sp>
      <p:grpSp>
        <p:nvGrpSpPr>
          <p:cNvPr id="2105075790" name="Google Shape;790;p73"/>
          <p:cNvGrpSpPr/>
          <p:nvPr/>
        </p:nvGrpSpPr>
        <p:grpSpPr bwMode="auto">
          <a:xfrm>
            <a:off x="1613021" y="1062154"/>
            <a:ext cx="7303756" cy="910975"/>
            <a:chOff x="3591130" y="1773825"/>
            <a:chExt cx="6319768" cy="870913"/>
          </a:xfrm>
        </p:grpSpPr>
        <p:sp>
          <p:nvSpPr>
            <p:cNvPr id="791" name="Google Shape;791;p73"/>
            <p:cNvSpPr/>
            <p:nvPr/>
          </p:nvSpPr>
          <p:spPr bwMode="auto">
            <a:xfrm>
              <a:off x="4138296" y="1773825"/>
              <a:ext cx="5753655" cy="595274"/>
            </a:xfrm>
            <a:custGeom>
              <a:avLst/>
              <a:gdLst/>
              <a:ahLst/>
              <a:cxnLst/>
              <a:rect l="l" t="t" r="r" b="b"/>
              <a:pathLst>
                <a:path w="1037162" h="107305" fill="norm" stroke="1" extrusionOk="0">
                  <a:moveTo>
                    <a:pt x="983756" y="0"/>
                  </a:moveTo>
                  <a:lnTo>
                    <a:pt x="139306" y="0"/>
                  </a:lnTo>
                  <a:lnTo>
                    <a:pt x="0" y="96112"/>
                  </a:lnTo>
                  <a:lnTo>
                    <a:pt x="139306" y="107305"/>
                  </a:lnTo>
                  <a:lnTo>
                    <a:pt x="983756" y="107305"/>
                  </a:lnTo>
                  <a:cubicBezTo>
                    <a:pt x="1013368" y="107305"/>
                    <a:pt x="1037162" y="83518"/>
                    <a:pt x="1037162" y="53917"/>
                  </a:cubicBezTo>
                  <a:cubicBezTo>
                    <a:pt x="1037162" y="24316"/>
                    <a:pt x="1013368" y="529"/>
                    <a:pt x="983756" y="529"/>
                  </a:cubicBezTo>
                  <a:lnTo>
                    <a:pt x="983756" y="0"/>
                  </a:lnTo>
                  <a:close/>
                  <a:moveTo>
                    <a:pt x="978469" y="95147"/>
                  </a:moveTo>
                  <a:cubicBezTo>
                    <a:pt x="955731" y="95147"/>
                    <a:pt x="936695" y="76646"/>
                    <a:pt x="936695" y="53388"/>
                  </a:cubicBezTo>
                  <a:cubicBezTo>
                    <a:pt x="936695" y="30130"/>
                    <a:pt x="955203" y="11629"/>
                    <a:pt x="978469" y="11629"/>
                  </a:cubicBezTo>
                  <a:cubicBezTo>
                    <a:pt x="1001735" y="11629"/>
                    <a:pt x="1020242" y="30130"/>
                    <a:pt x="1020242" y="53388"/>
                  </a:cubicBezTo>
                  <a:cubicBezTo>
                    <a:pt x="1020242" y="76646"/>
                    <a:pt x="1001735" y="95147"/>
                    <a:pt x="978469" y="95147"/>
                  </a:cubicBezTo>
                  <a:close/>
                </a:path>
              </a:pathLst>
            </a:custGeom>
            <a:solidFill>
              <a:srgbClr val="4CC1EF"/>
            </a:solidFill>
            <a:ln>
              <a:noFill/>
            </a:ln>
            <a:effectLst>
              <a:outerShdw blurRad="57150" dist="19050" dir="5400000" algn="bl" rotWithShape="0">
                <a:srgbClr val="000000">
                  <a:alpha val="50000"/>
                </a:srgbClr>
              </a:outerShdw>
            </a:effectLst>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792" name="Google Shape;792;p73"/>
            <p:cNvSpPr/>
            <p:nvPr/>
          </p:nvSpPr>
          <p:spPr bwMode="auto">
            <a:xfrm>
              <a:off x="3591130" y="1773825"/>
              <a:ext cx="1320011" cy="870913"/>
            </a:xfrm>
            <a:custGeom>
              <a:avLst/>
              <a:gdLst/>
              <a:ahLst/>
              <a:cxnLst/>
              <a:rect l="l" t="t" r="r" b="b"/>
              <a:pathLst>
                <a:path w="237947" h="156992" fill="norm" stroke="1" extrusionOk="0">
                  <a:moveTo>
                    <a:pt x="0" y="111534"/>
                  </a:moveTo>
                  <a:lnTo>
                    <a:pt x="237948" y="0"/>
                  </a:lnTo>
                  <a:lnTo>
                    <a:pt x="237948" y="106776"/>
                  </a:lnTo>
                  <a:lnTo>
                    <a:pt x="78787" y="156993"/>
                  </a:lnTo>
                  <a:lnTo>
                    <a:pt x="0" y="111534"/>
                  </a:lnTo>
                  <a:close/>
                </a:path>
              </a:pathLst>
            </a:custGeom>
            <a:solidFill>
              <a:srgbClr val="13A1D8"/>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793" name="Google Shape;793;p73"/>
            <p:cNvSpPr txBox="1"/>
            <p:nvPr/>
          </p:nvSpPr>
          <p:spPr bwMode="auto">
            <a:xfrm>
              <a:off x="9222998" y="1864750"/>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defRPr/>
              </a:pPr>
              <a:r>
                <a:rPr lang="en" sz="1900" b="1">
                  <a:solidFill>
                    <a:schemeClr val="dk1"/>
                  </a:solidFill>
                  <a:latin typeface="Calibri"/>
                  <a:ea typeface="Calibri"/>
                  <a:cs typeface="Calibri"/>
                </a:rPr>
                <a:t>01</a:t>
              </a:r>
              <a:endParaRPr sz="1450">
                <a:solidFill>
                  <a:schemeClr val="dk1"/>
                </a:solidFill>
              </a:endParaRPr>
            </a:p>
          </p:txBody>
        </p:sp>
        <p:sp>
          <p:nvSpPr>
            <p:cNvPr id="794" name="Google Shape;794;p73"/>
            <p:cNvSpPr txBox="1"/>
            <p:nvPr/>
          </p:nvSpPr>
          <p:spPr bwMode="auto">
            <a:xfrm>
              <a:off x="5056619" y="1840600"/>
              <a:ext cx="1908900" cy="4176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defRPr/>
              </a:pPr>
              <a:r>
                <a:rPr lang="en" sz="2200" b="1">
                  <a:solidFill>
                    <a:schemeClr val="dk1"/>
                  </a:solidFill>
                  <a:latin typeface="Calibri"/>
                  <a:ea typeface="Calibri"/>
                  <a:cs typeface="Calibri"/>
                </a:rPr>
                <a:t>Oversampling</a:t>
              </a:r>
              <a:endParaRPr sz="1150">
                <a:solidFill>
                  <a:schemeClr val="dk1"/>
                </a:solidFill>
              </a:endParaRPr>
            </a:p>
          </p:txBody>
        </p:sp>
        <p:sp>
          <p:nvSpPr>
            <p:cNvPr id="795" name="Google Shape;795;p73"/>
            <p:cNvSpPr txBox="1"/>
            <p:nvPr/>
          </p:nvSpPr>
          <p:spPr bwMode="auto">
            <a:xfrm>
              <a:off x="6879415" y="1840599"/>
              <a:ext cx="2112000" cy="461700"/>
            </a:xfrm>
            <a:prstGeom prst="rect">
              <a:avLst/>
            </a:prstGeom>
            <a:noFill/>
            <a:ln>
              <a:noFill/>
            </a:ln>
          </p:spPr>
          <p:txBody>
            <a:bodyPr spcFirstLastPara="1" wrap="square" lIns="0" tIns="47800" rIns="0" bIns="47800" anchor="t" anchorCtr="0">
              <a:spAutoFit/>
            </a:bodyPr>
            <a:lstStyle/>
            <a:p>
              <a:pPr marL="0" marR="0" lvl="0" indent="0" algn="l" rtl="0">
                <a:spcBef>
                  <a:spcPts val="0"/>
                </a:spcBef>
                <a:spcAft>
                  <a:spcPts val="0"/>
                </a:spcAft>
                <a:buNone/>
                <a:defRPr/>
              </a:pPr>
              <a:r>
                <a:rPr lang="en" sz="1250">
                  <a:solidFill>
                    <a:schemeClr val="dk1"/>
                  </a:solidFill>
                  <a:latin typeface="Calibri"/>
                  <a:ea typeface="Calibri"/>
                  <a:cs typeface="Calibri"/>
                </a:rPr>
                <a:t>Overfitting Risk, Class Boundary Distortion and Minority Class Noise</a:t>
              </a:r>
              <a:endParaRPr sz="1450">
                <a:solidFill>
                  <a:schemeClr val="dk1"/>
                </a:solidFill>
              </a:endParaRPr>
            </a:p>
          </p:txBody>
        </p:sp>
      </p:grpSp>
      <p:grpSp>
        <p:nvGrpSpPr>
          <p:cNvPr id="736092699" name="Google Shape;796;p73"/>
          <p:cNvGrpSpPr/>
          <p:nvPr/>
        </p:nvGrpSpPr>
        <p:grpSpPr bwMode="auto">
          <a:xfrm>
            <a:off x="2118092" y="1770627"/>
            <a:ext cx="6798681" cy="708537"/>
            <a:chOff x="4028156" y="2451141"/>
            <a:chExt cx="5882739" cy="677377"/>
          </a:xfrm>
        </p:grpSpPr>
        <p:sp>
          <p:nvSpPr>
            <p:cNvPr id="797" name="Google Shape;797;p73"/>
            <p:cNvSpPr/>
            <p:nvPr/>
          </p:nvSpPr>
          <p:spPr bwMode="auto">
            <a:xfrm>
              <a:off x="4347840" y="2451141"/>
              <a:ext cx="5544094" cy="595274"/>
            </a:xfrm>
            <a:custGeom>
              <a:avLst/>
              <a:gdLst/>
              <a:ahLst/>
              <a:cxnLst/>
              <a:rect l="l" t="t" r="r" b="b"/>
              <a:pathLst>
                <a:path w="999386" h="107305" fill="norm" stroke="1" extrusionOk="0">
                  <a:moveTo>
                    <a:pt x="945980" y="0"/>
                  </a:moveTo>
                  <a:lnTo>
                    <a:pt x="101530" y="0"/>
                  </a:lnTo>
                  <a:lnTo>
                    <a:pt x="0" y="78180"/>
                  </a:lnTo>
                  <a:lnTo>
                    <a:pt x="101530" y="107305"/>
                  </a:lnTo>
                  <a:lnTo>
                    <a:pt x="945980" y="107305"/>
                  </a:lnTo>
                  <a:cubicBezTo>
                    <a:pt x="975592" y="107305"/>
                    <a:pt x="999386" y="83518"/>
                    <a:pt x="999386" y="53917"/>
                  </a:cubicBezTo>
                  <a:cubicBezTo>
                    <a:pt x="999386" y="24315"/>
                    <a:pt x="975592" y="528"/>
                    <a:pt x="945980" y="528"/>
                  </a:cubicBezTo>
                  <a:lnTo>
                    <a:pt x="945980" y="0"/>
                  </a:lnTo>
                  <a:close/>
                  <a:moveTo>
                    <a:pt x="940693" y="95147"/>
                  </a:moveTo>
                  <a:cubicBezTo>
                    <a:pt x="917955" y="95147"/>
                    <a:pt x="898919" y="76646"/>
                    <a:pt x="898919" y="53388"/>
                  </a:cubicBezTo>
                  <a:cubicBezTo>
                    <a:pt x="898919" y="30130"/>
                    <a:pt x="917427" y="11629"/>
                    <a:pt x="940693" y="11629"/>
                  </a:cubicBezTo>
                  <a:cubicBezTo>
                    <a:pt x="963959" y="11629"/>
                    <a:pt x="982466" y="30130"/>
                    <a:pt x="982466" y="53388"/>
                  </a:cubicBezTo>
                  <a:cubicBezTo>
                    <a:pt x="982466" y="76646"/>
                    <a:pt x="963959" y="95147"/>
                    <a:pt x="940693" y="95147"/>
                  </a:cubicBezTo>
                  <a:close/>
                </a:path>
              </a:pathLst>
            </a:custGeom>
            <a:solidFill>
              <a:srgbClr val="FBA91E"/>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798" name="Google Shape;798;p73"/>
            <p:cNvSpPr/>
            <p:nvPr/>
          </p:nvSpPr>
          <p:spPr bwMode="auto">
            <a:xfrm>
              <a:off x="4028156" y="2451141"/>
              <a:ext cx="882946" cy="677377"/>
            </a:xfrm>
            <a:custGeom>
              <a:avLst/>
              <a:gdLst/>
              <a:ahLst/>
              <a:cxnLst/>
              <a:rect l="l" t="t" r="r" b="b"/>
              <a:pathLst>
                <a:path w="159161" h="122105" fill="norm" stroke="1" extrusionOk="0">
                  <a:moveTo>
                    <a:pt x="45475" y="122105"/>
                  </a:moveTo>
                  <a:lnTo>
                    <a:pt x="159161" y="107305"/>
                  </a:lnTo>
                  <a:lnTo>
                    <a:pt x="159161" y="0"/>
                  </a:lnTo>
                  <a:lnTo>
                    <a:pt x="0" y="43345"/>
                  </a:lnTo>
                  <a:lnTo>
                    <a:pt x="45475" y="122105"/>
                  </a:lnTo>
                  <a:close/>
                </a:path>
              </a:pathLst>
            </a:custGeom>
            <a:solidFill>
              <a:srgbClr val="CF8303"/>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799" name="Google Shape;799;p73"/>
            <p:cNvSpPr txBox="1"/>
            <p:nvPr/>
          </p:nvSpPr>
          <p:spPr bwMode="auto">
            <a:xfrm>
              <a:off x="9222995" y="2569264"/>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defRPr/>
              </a:pPr>
              <a:r>
                <a:rPr lang="en" sz="1900" b="1">
                  <a:solidFill>
                    <a:schemeClr val="dk1"/>
                  </a:solidFill>
                  <a:latin typeface="Calibri"/>
                  <a:ea typeface="Calibri"/>
                  <a:cs typeface="Calibri"/>
                </a:rPr>
                <a:t>02</a:t>
              </a:r>
              <a:endParaRPr sz="1450">
                <a:solidFill>
                  <a:schemeClr val="dk1"/>
                </a:solidFill>
              </a:endParaRPr>
            </a:p>
          </p:txBody>
        </p:sp>
        <p:sp>
          <p:nvSpPr>
            <p:cNvPr id="800" name="Google Shape;800;p73"/>
            <p:cNvSpPr txBox="1"/>
            <p:nvPr/>
          </p:nvSpPr>
          <p:spPr bwMode="auto">
            <a:xfrm>
              <a:off x="5077613" y="2452530"/>
              <a:ext cx="1908900" cy="5925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defRPr/>
              </a:pPr>
              <a:r>
                <a:rPr lang="en" sz="2200" b="1">
                  <a:latin typeface="Calibri"/>
                  <a:ea typeface="Calibri"/>
                  <a:cs typeface="Calibri"/>
                </a:rPr>
                <a:t>RUS </a:t>
              </a:r>
              <a:endParaRPr sz="2200" b="1">
                <a:latin typeface="Calibri"/>
                <a:ea typeface="Calibri"/>
                <a:cs typeface="Calibri"/>
              </a:endParaRPr>
            </a:p>
            <a:p>
              <a:pPr marL="0" marR="0" lvl="0" indent="0" algn="l" rtl="0">
                <a:spcBef>
                  <a:spcPts val="0"/>
                </a:spcBef>
                <a:spcAft>
                  <a:spcPts val="0"/>
                </a:spcAft>
                <a:buNone/>
                <a:defRPr/>
              </a:pPr>
              <a:r>
                <a:rPr lang="en" sz="1200" b="1">
                  <a:latin typeface="Calibri"/>
                  <a:ea typeface="Calibri"/>
                  <a:cs typeface="Calibri"/>
                </a:rPr>
                <a:t>(Random Undersampling)</a:t>
              </a:r>
              <a:endParaRPr sz="1200"/>
            </a:p>
          </p:txBody>
        </p:sp>
        <p:sp>
          <p:nvSpPr>
            <p:cNvPr id="801" name="Google Shape;801;p73"/>
            <p:cNvSpPr txBox="1"/>
            <p:nvPr/>
          </p:nvSpPr>
          <p:spPr bwMode="auto">
            <a:xfrm>
              <a:off x="6887361" y="2517918"/>
              <a:ext cx="2371500" cy="461700"/>
            </a:xfrm>
            <a:prstGeom prst="rect">
              <a:avLst/>
            </a:prstGeom>
            <a:noFill/>
            <a:ln>
              <a:noFill/>
            </a:ln>
          </p:spPr>
          <p:txBody>
            <a:bodyPr spcFirstLastPara="1" wrap="square" lIns="0" tIns="47800" rIns="0" bIns="47800" anchor="t" anchorCtr="0">
              <a:spAutoFit/>
            </a:bodyPr>
            <a:lstStyle/>
            <a:p>
              <a:pPr marL="0" marR="0" lvl="0" indent="0" algn="l" rtl="0">
                <a:spcBef>
                  <a:spcPts val="0"/>
                </a:spcBef>
                <a:spcAft>
                  <a:spcPts val="0"/>
                </a:spcAft>
                <a:buNone/>
                <a:defRPr/>
              </a:pPr>
              <a:r>
                <a:rPr lang="en" sz="1250">
                  <a:solidFill>
                    <a:schemeClr val="dk1"/>
                  </a:solidFill>
                  <a:latin typeface="Calibri"/>
                  <a:ea typeface="Calibri"/>
                  <a:cs typeface="Calibri"/>
                </a:rPr>
                <a:t>Data Loss, Loss of Important Information and Bias towards Minority class</a:t>
              </a:r>
              <a:endParaRPr sz="1450">
                <a:solidFill>
                  <a:schemeClr val="dk1"/>
                </a:solidFill>
              </a:endParaRPr>
            </a:p>
          </p:txBody>
        </p:sp>
      </p:grpSp>
      <p:grpSp>
        <p:nvGrpSpPr>
          <p:cNvPr id="263707660" name="Google Shape;802;p73"/>
          <p:cNvGrpSpPr/>
          <p:nvPr/>
        </p:nvGrpSpPr>
        <p:grpSpPr bwMode="auto">
          <a:xfrm>
            <a:off x="2409618" y="2482168"/>
            <a:ext cx="6507161" cy="622657"/>
            <a:chOff x="4280406" y="3131392"/>
            <a:chExt cx="5630493" cy="595274"/>
          </a:xfrm>
        </p:grpSpPr>
        <p:sp>
          <p:nvSpPr>
            <p:cNvPr id="803" name="Google Shape;803;p73"/>
            <p:cNvSpPr/>
            <p:nvPr/>
          </p:nvSpPr>
          <p:spPr bwMode="auto">
            <a:xfrm>
              <a:off x="4432930" y="3131392"/>
              <a:ext cx="5458995" cy="595274"/>
            </a:xfrm>
            <a:custGeom>
              <a:avLst/>
              <a:gdLst/>
              <a:ahLst/>
              <a:cxnLst/>
              <a:rect l="l" t="t" r="r" b="b"/>
              <a:pathLst>
                <a:path w="984046" h="107305" fill="norm" stroke="1" extrusionOk="0">
                  <a:moveTo>
                    <a:pt x="930640" y="0"/>
                  </a:moveTo>
                  <a:lnTo>
                    <a:pt x="86190" y="0"/>
                  </a:lnTo>
                  <a:lnTo>
                    <a:pt x="0" y="57315"/>
                  </a:lnTo>
                  <a:lnTo>
                    <a:pt x="86190" y="107305"/>
                  </a:lnTo>
                  <a:lnTo>
                    <a:pt x="930640" y="107305"/>
                  </a:lnTo>
                  <a:cubicBezTo>
                    <a:pt x="960252" y="107305"/>
                    <a:pt x="984046" y="83518"/>
                    <a:pt x="984046" y="53916"/>
                  </a:cubicBezTo>
                  <a:cubicBezTo>
                    <a:pt x="984046" y="24315"/>
                    <a:pt x="960252" y="528"/>
                    <a:pt x="930640" y="528"/>
                  </a:cubicBezTo>
                  <a:lnTo>
                    <a:pt x="930640" y="0"/>
                  </a:lnTo>
                  <a:close/>
                  <a:moveTo>
                    <a:pt x="925353" y="95147"/>
                  </a:moveTo>
                  <a:cubicBezTo>
                    <a:pt x="902615" y="95147"/>
                    <a:pt x="883579" y="76646"/>
                    <a:pt x="883579" y="53388"/>
                  </a:cubicBezTo>
                  <a:cubicBezTo>
                    <a:pt x="883579" y="30130"/>
                    <a:pt x="902087" y="11629"/>
                    <a:pt x="925353" y="11629"/>
                  </a:cubicBezTo>
                  <a:cubicBezTo>
                    <a:pt x="948619" y="11629"/>
                    <a:pt x="967126" y="30130"/>
                    <a:pt x="967126" y="53388"/>
                  </a:cubicBezTo>
                  <a:cubicBezTo>
                    <a:pt x="967126" y="76646"/>
                    <a:pt x="948619" y="95147"/>
                    <a:pt x="925353" y="95147"/>
                  </a:cubicBezTo>
                  <a:close/>
                </a:path>
              </a:pathLst>
            </a:custGeom>
            <a:solidFill>
              <a:srgbClr val="93C47D"/>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804" name="Google Shape;804;p73"/>
            <p:cNvSpPr/>
            <p:nvPr/>
          </p:nvSpPr>
          <p:spPr bwMode="auto">
            <a:xfrm>
              <a:off x="4280406" y="3131392"/>
              <a:ext cx="630673" cy="595269"/>
            </a:xfrm>
            <a:custGeom>
              <a:avLst/>
              <a:gdLst/>
              <a:ahLst/>
              <a:cxnLst/>
              <a:rect l="l" t="t" r="r" b="b"/>
              <a:pathLst>
                <a:path w="113686" h="107304" fill="norm" stroke="1" extrusionOk="0">
                  <a:moveTo>
                    <a:pt x="0" y="99376"/>
                  </a:moveTo>
                  <a:lnTo>
                    <a:pt x="113686" y="107305"/>
                  </a:lnTo>
                  <a:lnTo>
                    <a:pt x="113686" y="0"/>
                  </a:lnTo>
                  <a:lnTo>
                    <a:pt x="0" y="7929"/>
                  </a:lnTo>
                  <a:lnTo>
                    <a:pt x="0" y="99376"/>
                  </a:lnTo>
                  <a:close/>
                </a:path>
              </a:pathLst>
            </a:custGeom>
            <a:solidFill>
              <a:srgbClr val="6EA56C"/>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805" name="Google Shape;805;p73"/>
            <p:cNvSpPr txBox="1"/>
            <p:nvPr/>
          </p:nvSpPr>
          <p:spPr bwMode="auto">
            <a:xfrm>
              <a:off x="9222999" y="3244381"/>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defRPr/>
              </a:pPr>
              <a:r>
                <a:rPr lang="en" sz="1900" b="1">
                  <a:solidFill>
                    <a:schemeClr val="dk1"/>
                  </a:solidFill>
                  <a:latin typeface="Calibri"/>
                  <a:ea typeface="Calibri"/>
                  <a:cs typeface="Calibri"/>
                </a:rPr>
                <a:t>03</a:t>
              </a:r>
              <a:endParaRPr sz="1450">
                <a:solidFill>
                  <a:schemeClr val="dk1"/>
                </a:solidFill>
              </a:endParaRPr>
            </a:p>
          </p:txBody>
        </p:sp>
        <p:sp>
          <p:nvSpPr>
            <p:cNvPr id="806" name="Google Shape;806;p73"/>
            <p:cNvSpPr txBox="1"/>
            <p:nvPr/>
          </p:nvSpPr>
          <p:spPr bwMode="auto">
            <a:xfrm>
              <a:off x="5081637" y="3220977"/>
              <a:ext cx="4161600" cy="4161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defRPr/>
              </a:pPr>
              <a:r>
                <a:rPr lang="en" sz="2200" b="1">
                  <a:latin typeface="Calibri"/>
                  <a:ea typeface="Calibri"/>
                  <a:cs typeface="Calibri"/>
                </a:rPr>
                <a:t>Neighbourhood Cleaning (NC) Challenges</a:t>
              </a:r>
              <a:endParaRPr sz="2200"/>
            </a:p>
          </p:txBody>
        </p:sp>
      </p:grpSp>
      <p:grpSp>
        <p:nvGrpSpPr>
          <p:cNvPr id="188714996" name="Google Shape;807;p73"/>
          <p:cNvGrpSpPr/>
          <p:nvPr/>
        </p:nvGrpSpPr>
        <p:grpSpPr bwMode="auto">
          <a:xfrm>
            <a:off x="2118092" y="3107833"/>
            <a:ext cx="6798686" cy="708537"/>
            <a:chOff x="4028156" y="3729541"/>
            <a:chExt cx="5882743" cy="677377"/>
          </a:xfrm>
        </p:grpSpPr>
        <p:sp>
          <p:nvSpPr>
            <p:cNvPr id="808" name="Google Shape;808;p73"/>
            <p:cNvSpPr/>
            <p:nvPr/>
          </p:nvSpPr>
          <p:spPr bwMode="auto">
            <a:xfrm>
              <a:off x="4293228" y="3811643"/>
              <a:ext cx="5598709" cy="595274"/>
            </a:xfrm>
            <a:custGeom>
              <a:avLst/>
              <a:gdLst/>
              <a:ahLst/>
              <a:cxnLst/>
              <a:rect l="l" t="t" r="r" b="b"/>
              <a:pathLst>
                <a:path w="1009231" h="107305" fill="norm" stroke="1" extrusionOk="0">
                  <a:moveTo>
                    <a:pt x="955825" y="0"/>
                  </a:moveTo>
                  <a:lnTo>
                    <a:pt x="111375" y="0"/>
                  </a:lnTo>
                  <a:lnTo>
                    <a:pt x="0" y="37595"/>
                  </a:lnTo>
                  <a:lnTo>
                    <a:pt x="111375" y="107305"/>
                  </a:lnTo>
                  <a:lnTo>
                    <a:pt x="955825" y="107305"/>
                  </a:lnTo>
                  <a:cubicBezTo>
                    <a:pt x="985437" y="107305"/>
                    <a:pt x="1009231" y="83518"/>
                    <a:pt x="1009231" y="53917"/>
                  </a:cubicBezTo>
                  <a:lnTo>
                    <a:pt x="1009231" y="53917"/>
                  </a:lnTo>
                  <a:cubicBezTo>
                    <a:pt x="1009231" y="24316"/>
                    <a:pt x="985437" y="529"/>
                    <a:pt x="955825" y="529"/>
                  </a:cubicBezTo>
                  <a:lnTo>
                    <a:pt x="955825" y="0"/>
                  </a:lnTo>
                  <a:close/>
                  <a:moveTo>
                    <a:pt x="950538" y="95147"/>
                  </a:moveTo>
                  <a:cubicBezTo>
                    <a:pt x="927800" y="95147"/>
                    <a:pt x="908764" y="76646"/>
                    <a:pt x="908764" y="53388"/>
                  </a:cubicBezTo>
                  <a:cubicBezTo>
                    <a:pt x="908764" y="30130"/>
                    <a:pt x="927272" y="11629"/>
                    <a:pt x="950538" y="11629"/>
                  </a:cubicBezTo>
                  <a:cubicBezTo>
                    <a:pt x="973804" y="11629"/>
                    <a:pt x="992311" y="30130"/>
                    <a:pt x="992311" y="53388"/>
                  </a:cubicBezTo>
                  <a:cubicBezTo>
                    <a:pt x="992311" y="76646"/>
                    <a:pt x="973804" y="95147"/>
                    <a:pt x="950538" y="95147"/>
                  </a:cubicBezTo>
                  <a:close/>
                </a:path>
              </a:pathLst>
            </a:custGeom>
            <a:solidFill>
              <a:srgbClr val="3AC6E1"/>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809" name="Google Shape;809;p73"/>
            <p:cNvSpPr/>
            <p:nvPr/>
          </p:nvSpPr>
          <p:spPr bwMode="auto">
            <a:xfrm>
              <a:off x="4028156" y="3729541"/>
              <a:ext cx="882946" cy="677377"/>
            </a:xfrm>
            <a:custGeom>
              <a:avLst/>
              <a:gdLst/>
              <a:ahLst/>
              <a:cxnLst/>
              <a:rect l="l" t="t" r="r" b="b"/>
              <a:pathLst>
                <a:path w="159161" h="122105" fill="norm" stroke="1" extrusionOk="0">
                  <a:moveTo>
                    <a:pt x="0" y="78761"/>
                  </a:moveTo>
                  <a:lnTo>
                    <a:pt x="159161" y="122105"/>
                  </a:lnTo>
                  <a:lnTo>
                    <a:pt x="159161" y="14801"/>
                  </a:lnTo>
                  <a:lnTo>
                    <a:pt x="45475" y="0"/>
                  </a:lnTo>
                  <a:lnTo>
                    <a:pt x="0" y="78761"/>
                  </a:lnTo>
                  <a:close/>
                </a:path>
              </a:pathLst>
            </a:custGeom>
            <a:solidFill>
              <a:srgbClr val="1C9EB8"/>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810" name="Google Shape;810;p73"/>
            <p:cNvSpPr txBox="1"/>
            <p:nvPr/>
          </p:nvSpPr>
          <p:spPr bwMode="auto">
            <a:xfrm>
              <a:off x="9222999" y="3924625"/>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defRPr/>
              </a:pPr>
              <a:r>
                <a:rPr lang="en" sz="1900" b="1">
                  <a:solidFill>
                    <a:schemeClr val="dk1"/>
                  </a:solidFill>
                  <a:latin typeface="Calibri"/>
                  <a:ea typeface="Calibri"/>
                  <a:cs typeface="Calibri"/>
                </a:rPr>
                <a:t>04</a:t>
              </a:r>
              <a:endParaRPr sz="1450">
                <a:solidFill>
                  <a:schemeClr val="dk1"/>
                </a:solidFill>
              </a:endParaRPr>
            </a:p>
          </p:txBody>
        </p:sp>
        <p:sp>
          <p:nvSpPr>
            <p:cNvPr id="811" name="Google Shape;811;p73"/>
            <p:cNvSpPr txBox="1"/>
            <p:nvPr/>
          </p:nvSpPr>
          <p:spPr bwMode="auto">
            <a:xfrm>
              <a:off x="5100681" y="3901223"/>
              <a:ext cx="3805800" cy="4161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defRPr/>
              </a:pPr>
              <a:r>
                <a:rPr lang="en" sz="2200" b="1">
                  <a:latin typeface="Calibri"/>
                  <a:ea typeface="Calibri"/>
                  <a:cs typeface="Calibri"/>
                </a:rPr>
                <a:t>Noisy KNN Stats in High Dimensions</a:t>
              </a:r>
              <a:endParaRPr sz="2200"/>
            </a:p>
          </p:txBody>
        </p:sp>
      </p:grpSp>
      <p:grpSp>
        <p:nvGrpSpPr>
          <p:cNvPr id="852332679" name="Google Shape;812;p73"/>
          <p:cNvGrpSpPr/>
          <p:nvPr/>
        </p:nvGrpSpPr>
        <p:grpSpPr bwMode="auto">
          <a:xfrm>
            <a:off x="1613021" y="3613887"/>
            <a:ext cx="7303756" cy="910975"/>
            <a:chOff x="3591130" y="4213340"/>
            <a:chExt cx="6319769" cy="870913"/>
          </a:xfrm>
        </p:grpSpPr>
        <p:sp>
          <p:nvSpPr>
            <p:cNvPr id="813" name="Google Shape;813;p73"/>
            <p:cNvSpPr/>
            <p:nvPr/>
          </p:nvSpPr>
          <p:spPr bwMode="auto">
            <a:xfrm>
              <a:off x="3990334" y="4465956"/>
              <a:ext cx="5901630" cy="618280"/>
            </a:xfrm>
            <a:custGeom>
              <a:avLst/>
              <a:gdLst/>
              <a:ahLst/>
              <a:cxnLst/>
              <a:rect l="l" t="t" r="r" b="b"/>
              <a:pathLst>
                <a:path w="1063836" h="111452" fill="norm" stroke="1" extrusionOk="0">
                  <a:moveTo>
                    <a:pt x="1010430" y="4147"/>
                  </a:moveTo>
                  <a:lnTo>
                    <a:pt x="165980" y="4147"/>
                  </a:lnTo>
                  <a:lnTo>
                    <a:pt x="0" y="0"/>
                  </a:lnTo>
                  <a:lnTo>
                    <a:pt x="165980" y="111452"/>
                  </a:lnTo>
                  <a:lnTo>
                    <a:pt x="1010430" y="111452"/>
                  </a:lnTo>
                  <a:cubicBezTo>
                    <a:pt x="1040042" y="111452"/>
                    <a:pt x="1063836" y="87665"/>
                    <a:pt x="1063836" y="58064"/>
                  </a:cubicBezTo>
                  <a:lnTo>
                    <a:pt x="1063836" y="58064"/>
                  </a:lnTo>
                  <a:cubicBezTo>
                    <a:pt x="1063836" y="28462"/>
                    <a:pt x="1040042" y="4675"/>
                    <a:pt x="1010430" y="4675"/>
                  </a:cubicBezTo>
                  <a:lnTo>
                    <a:pt x="1010430" y="4147"/>
                  </a:lnTo>
                  <a:close/>
                  <a:moveTo>
                    <a:pt x="1005143" y="99822"/>
                  </a:moveTo>
                  <a:cubicBezTo>
                    <a:pt x="982405" y="99822"/>
                    <a:pt x="963369" y="81322"/>
                    <a:pt x="963369" y="58064"/>
                  </a:cubicBezTo>
                  <a:cubicBezTo>
                    <a:pt x="963369" y="34805"/>
                    <a:pt x="981877" y="16305"/>
                    <a:pt x="1005143" y="16305"/>
                  </a:cubicBezTo>
                  <a:cubicBezTo>
                    <a:pt x="1028409" y="16305"/>
                    <a:pt x="1046916" y="34805"/>
                    <a:pt x="1046916" y="58064"/>
                  </a:cubicBezTo>
                  <a:cubicBezTo>
                    <a:pt x="1046916" y="81322"/>
                    <a:pt x="1028409" y="99822"/>
                    <a:pt x="1005143" y="99822"/>
                  </a:cubicBezTo>
                  <a:close/>
                </a:path>
              </a:pathLst>
            </a:custGeom>
            <a:solidFill>
              <a:srgbClr val="F15F47"/>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814" name="Google Shape;814;p73"/>
            <p:cNvSpPr/>
            <p:nvPr/>
          </p:nvSpPr>
          <p:spPr bwMode="auto">
            <a:xfrm>
              <a:off x="3591130" y="4213340"/>
              <a:ext cx="1320011" cy="870913"/>
            </a:xfrm>
            <a:custGeom>
              <a:avLst/>
              <a:gdLst/>
              <a:ahLst/>
              <a:cxnLst/>
              <a:rect l="l" t="t" r="r" b="b"/>
              <a:pathLst>
                <a:path w="237947" h="156992" fill="norm" stroke="1" extrusionOk="0">
                  <a:moveTo>
                    <a:pt x="237948" y="156993"/>
                  </a:moveTo>
                  <a:lnTo>
                    <a:pt x="0" y="45459"/>
                  </a:lnTo>
                  <a:lnTo>
                    <a:pt x="78787" y="0"/>
                  </a:lnTo>
                  <a:lnTo>
                    <a:pt x="237948" y="49688"/>
                  </a:lnTo>
                  <a:lnTo>
                    <a:pt x="237948" y="156993"/>
                  </a:lnTo>
                  <a:close/>
                </a:path>
              </a:pathLst>
            </a:custGeom>
            <a:solidFill>
              <a:srgbClr val="D92C10"/>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defRPr/>
              </a:pPr>
              <a:endParaRPr sz="1900">
                <a:solidFill>
                  <a:srgbClr val="000000"/>
                </a:solidFill>
                <a:latin typeface="Calibri"/>
                <a:ea typeface="Calibri"/>
                <a:cs typeface="Calibri"/>
              </a:endParaRPr>
            </a:p>
          </p:txBody>
        </p:sp>
        <p:sp>
          <p:nvSpPr>
            <p:cNvPr id="815" name="Google Shape;815;p73"/>
            <p:cNvSpPr txBox="1"/>
            <p:nvPr/>
          </p:nvSpPr>
          <p:spPr bwMode="auto">
            <a:xfrm>
              <a:off x="9222999" y="4585733"/>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defRPr/>
              </a:pPr>
              <a:r>
                <a:rPr lang="en" sz="1900" b="1">
                  <a:solidFill>
                    <a:schemeClr val="dk1"/>
                  </a:solidFill>
                  <a:latin typeface="Calibri"/>
                  <a:ea typeface="Calibri"/>
                  <a:cs typeface="Calibri"/>
                </a:rPr>
                <a:t>05</a:t>
              </a:r>
              <a:endParaRPr sz="1450">
                <a:solidFill>
                  <a:schemeClr val="dk1"/>
                </a:solidFill>
              </a:endParaRPr>
            </a:p>
          </p:txBody>
        </p:sp>
        <p:sp>
          <p:nvSpPr>
            <p:cNvPr id="816" name="Google Shape;816;p73"/>
            <p:cNvSpPr txBox="1"/>
            <p:nvPr/>
          </p:nvSpPr>
          <p:spPr bwMode="auto">
            <a:xfrm>
              <a:off x="5073708" y="4562335"/>
              <a:ext cx="3354600" cy="4161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defRPr/>
              </a:pPr>
              <a:r>
                <a:rPr lang="en" sz="2200" b="1">
                  <a:solidFill>
                    <a:schemeClr val="dk1"/>
                  </a:solidFill>
                  <a:latin typeface="Calibri"/>
                  <a:ea typeface="Calibri"/>
                  <a:cs typeface="Calibri"/>
                </a:rPr>
                <a:t>Fragile Minority Sets (&lt;20)</a:t>
              </a:r>
              <a:endParaRPr sz="2200">
                <a:solidFill>
                  <a:schemeClr val="dk1"/>
                </a:solidFill>
              </a:endParaRPr>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681658557" name="Google Shape;821;p74"/>
          <p:cNvSpPr txBox="1"/>
          <p:nvPr/>
        </p:nvSpPr>
        <p:spPr bwMode="auto">
          <a:xfrm>
            <a:off x="-94375" y="456175"/>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FUTURE SCOPES</a:t>
            </a:r>
            <a:endParaRPr sz="2400" b="1">
              <a:solidFill>
                <a:srgbClr val="001B66"/>
              </a:solidFill>
              <a:latin typeface="Calibri"/>
              <a:ea typeface="Calibri"/>
              <a:cs typeface="Calibri"/>
            </a:endParaRPr>
          </a:p>
        </p:txBody>
      </p:sp>
      <p:sp>
        <p:nvSpPr>
          <p:cNvPr id="2100767584" name="Google Shape;822;p74"/>
          <p:cNvSpPr txBox="1">
            <a:spLocks noGrp="1"/>
          </p:cNvSpPr>
          <p:nvPr>
            <p:ph type="sldNum" idx="12"/>
          </p:nvPr>
        </p:nvSpPr>
        <p:spPr bwMode="auto">
          <a:xfrm>
            <a:off x="8535358" y="45767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37</a:t>
            </a:fld>
            <a:endParaRPr/>
          </a:p>
        </p:txBody>
      </p:sp>
      <p:grpSp>
        <p:nvGrpSpPr>
          <p:cNvPr id="964118820" name="Google Shape;823;p74"/>
          <p:cNvGrpSpPr/>
          <p:nvPr/>
        </p:nvGrpSpPr>
        <p:grpSpPr bwMode="auto">
          <a:xfrm>
            <a:off x="3229476" y="1504110"/>
            <a:ext cx="5914527" cy="3029555"/>
            <a:chOff x="4382248" y="1993295"/>
            <a:chExt cx="6513079" cy="3336147"/>
          </a:xfrm>
        </p:grpSpPr>
        <p:sp>
          <p:nvSpPr>
            <p:cNvPr id="824" name="Google Shape;824;p74"/>
            <p:cNvSpPr/>
            <p:nvPr/>
          </p:nvSpPr>
          <p:spPr bwMode="auto">
            <a:xfrm>
              <a:off x="4843430" y="4313845"/>
              <a:ext cx="1407262" cy="1011984"/>
            </a:xfrm>
            <a:custGeom>
              <a:avLst/>
              <a:gdLst/>
              <a:ahLst/>
              <a:cxnLst/>
              <a:rect l="l" t="t" r="r" b="b"/>
              <a:pathLst>
                <a:path w="366236" h="263366" fill="norm" stroke="1" extrusionOk="0">
                  <a:moveTo>
                    <a:pt x="124301" y="21431"/>
                  </a:moveTo>
                  <a:cubicBezTo>
                    <a:pt x="95726" y="-7144"/>
                    <a:pt x="50006" y="-7144"/>
                    <a:pt x="21431" y="21431"/>
                  </a:cubicBezTo>
                  <a:lnTo>
                    <a:pt x="21431" y="21431"/>
                  </a:lnTo>
                  <a:cubicBezTo>
                    <a:pt x="-7144" y="50006"/>
                    <a:pt x="-7144" y="95726"/>
                    <a:pt x="21431" y="124301"/>
                  </a:cubicBezTo>
                  <a:lnTo>
                    <a:pt x="160496" y="263366"/>
                  </a:lnTo>
                  <a:lnTo>
                    <a:pt x="366236" y="263366"/>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rgbClr val="FBA91E"/>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defRPr/>
              </a:pPr>
              <a:endParaRPr sz="1450">
                <a:solidFill>
                  <a:srgbClr val="000000"/>
                </a:solidFill>
                <a:latin typeface="Calibri"/>
                <a:ea typeface="Calibri"/>
                <a:cs typeface="Calibri"/>
              </a:endParaRPr>
            </a:p>
          </p:txBody>
        </p:sp>
        <p:sp>
          <p:nvSpPr>
            <p:cNvPr id="825" name="Google Shape;825;p74"/>
            <p:cNvSpPr/>
            <p:nvPr/>
          </p:nvSpPr>
          <p:spPr bwMode="auto">
            <a:xfrm>
              <a:off x="4382248" y="4778689"/>
              <a:ext cx="942442" cy="547164"/>
            </a:xfrm>
            <a:custGeom>
              <a:avLst/>
              <a:gdLst/>
              <a:ahLst/>
              <a:cxnLst/>
              <a:rect l="l" t="t" r="r" b="b"/>
              <a:pathLst>
                <a:path w="245268" h="142398" fill="norm" stroke="1" extrusionOk="0">
                  <a:moveTo>
                    <a:pt x="124301" y="21431"/>
                  </a:moveTo>
                  <a:cubicBezTo>
                    <a:pt x="95726" y="-7144"/>
                    <a:pt x="50006" y="-7144"/>
                    <a:pt x="21431" y="21431"/>
                  </a:cubicBezTo>
                  <a:cubicBezTo>
                    <a:pt x="-7144" y="50006"/>
                    <a:pt x="-7144" y="95726"/>
                    <a:pt x="21431" y="124301"/>
                  </a:cubicBezTo>
                  <a:lnTo>
                    <a:pt x="39529" y="142399"/>
                  </a:lnTo>
                  <a:lnTo>
                    <a:pt x="245269" y="142399"/>
                  </a:lnTo>
                  <a:lnTo>
                    <a:pt x="124301" y="21431"/>
                  </a:lnTo>
                  <a:close/>
                  <a:moveTo>
                    <a:pt x="71914" y="126206"/>
                  </a:moveTo>
                  <a:cubicBezTo>
                    <a:pt x="41434" y="126206"/>
                    <a:pt x="16669" y="101441"/>
                    <a:pt x="16669" y="70961"/>
                  </a:cubicBezTo>
                  <a:cubicBezTo>
                    <a:pt x="16669" y="40481"/>
                    <a:pt x="41434" y="15716"/>
                    <a:pt x="71914" y="15716"/>
                  </a:cubicBezTo>
                  <a:cubicBezTo>
                    <a:pt x="102394" y="15716"/>
                    <a:pt x="127159" y="40481"/>
                    <a:pt x="127159" y="70961"/>
                  </a:cubicBezTo>
                  <a:cubicBezTo>
                    <a:pt x="127159" y="101441"/>
                    <a:pt x="102394" y="126206"/>
                    <a:pt x="71914" y="126206"/>
                  </a:cubicBezTo>
                  <a:close/>
                </a:path>
              </a:pathLst>
            </a:custGeom>
            <a:solidFill>
              <a:srgbClr val="F15F47"/>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defRPr/>
              </a:pPr>
              <a:endParaRPr sz="1450">
                <a:solidFill>
                  <a:srgbClr val="000000"/>
                </a:solidFill>
                <a:latin typeface="Calibri"/>
                <a:ea typeface="Calibri"/>
                <a:cs typeface="Calibri"/>
              </a:endParaRPr>
            </a:p>
          </p:txBody>
        </p:sp>
        <p:sp>
          <p:nvSpPr>
            <p:cNvPr id="826" name="Google Shape;826;p74"/>
            <p:cNvSpPr/>
            <p:nvPr/>
          </p:nvSpPr>
          <p:spPr bwMode="auto">
            <a:xfrm>
              <a:off x="5308270" y="3849005"/>
              <a:ext cx="1872078" cy="1476800"/>
            </a:xfrm>
            <a:custGeom>
              <a:avLst/>
              <a:gdLst/>
              <a:ahLst/>
              <a:cxnLst/>
              <a:rect l="l" t="t" r="r" b="b"/>
              <a:pathLst>
                <a:path w="487203" h="384333" fill="norm" stroke="1" extrusionOk="0">
                  <a:moveTo>
                    <a:pt x="124301" y="21431"/>
                  </a:moveTo>
                  <a:cubicBezTo>
                    <a:pt x="95726" y="-7144"/>
                    <a:pt x="50006" y="-7144"/>
                    <a:pt x="21431" y="21431"/>
                  </a:cubicBezTo>
                  <a:cubicBezTo>
                    <a:pt x="-7144" y="50006"/>
                    <a:pt x="-7144" y="95726"/>
                    <a:pt x="21431" y="124301"/>
                  </a:cubicBezTo>
                  <a:lnTo>
                    <a:pt x="281464" y="384334"/>
                  </a:lnTo>
                  <a:lnTo>
                    <a:pt x="487204" y="384334"/>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rgbClr val="3AC6E1"/>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defRPr/>
              </a:pPr>
              <a:endParaRPr sz="1450">
                <a:solidFill>
                  <a:srgbClr val="000000"/>
                </a:solidFill>
                <a:latin typeface="Calibri"/>
                <a:ea typeface="Calibri"/>
                <a:cs typeface="Calibri"/>
              </a:endParaRPr>
            </a:p>
          </p:txBody>
        </p:sp>
        <p:sp>
          <p:nvSpPr>
            <p:cNvPr id="827" name="Google Shape;827;p74"/>
            <p:cNvSpPr/>
            <p:nvPr/>
          </p:nvSpPr>
          <p:spPr bwMode="auto">
            <a:xfrm>
              <a:off x="5773114" y="3387824"/>
              <a:ext cx="2336897" cy="1941619"/>
            </a:xfrm>
            <a:custGeom>
              <a:avLst/>
              <a:gdLst/>
              <a:ahLst/>
              <a:cxnLst/>
              <a:rect l="l" t="t" r="r" b="b"/>
              <a:pathLst>
                <a:path w="608171" h="505301" fill="norm" stroke="1" extrusionOk="0">
                  <a:moveTo>
                    <a:pt x="124301" y="21431"/>
                  </a:moveTo>
                  <a:cubicBezTo>
                    <a:pt x="95726" y="-7144"/>
                    <a:pt x="50006" y="-7144"/>
                    <a:pt x="21431" y="21431"/>
                  </a:cubicBezTo>
                  <a:cubicBezTo>
                    <a:pt x="-7144" y="50006"/>
                    <a:pt x="-7144" y="95726"/>
                    <a:pt x="21431" y="124301"/>
                  </a:cubicBezTo>
                  <a:lnTo>
                    <a:pt x="402431" y="505301"/>
                  </a:lnTo>
                  <a:lnTo>
                    <a:pt x="608171" y="505301"/>
                  </a:lnTo>
                  <a:lnTo>
                    <a:pt x="125254" y="22384"/>
                  </a:lnTo>
                  <a:close/>
                  <a:moveTo>
                    <a:pt x="71914" y="125254"/>
                  </a:moveTo>
                  <a:cubicBezTo>
                    <a:pt x="41434" y="125254"/>
                    <a:pt x="16669" y="100489"/>
                    <a:pt x="16669" y="70009"/>
                  </a:cubicBezTo>
                  <a:cubicBezTo>
                    <a:pt x="16669" y="39529"/>
                    <a:pt x="41434" y="14764"/>
                    <a:pt x="71914" y="14764"/>
                  </a:cubicBezTo>
                  <a:cubicBezTo>
                    <a:pt x="102394" y="14764"/>
                    <a:pt x="127159" y="39529"/>
                    <a:pt x="127159" y="70009"/>
                  </a:cubicBezTo>
                  <a:cubicBezTo>
                    <a:pt x="127159" y="100489"/>
                    <a:pt x="102394" y="125254"/>
                    <a:pt x="71914" y="125254"/>
                  </a:cubicBezTo>
                  <a:close/>
                </a:path>
              </a:pathLst>
            </a:custGeom>
            <a:solidFill>
              <a:srgbClr val="6EA56C"/>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defRPr/>
              </a:pPr>
              <a:endParaRPr sz="1450">
                <a:solidFill>
                  <a:srgbClr val="000000"/>
                </a:solidFill>
                <a:latin typeface="Calibri"/>
                <a:ea typeface="Calibri"/>
                <a:cs typeface="Calibri"/>
              </a:endParaRPr>
            </a:p>
          </p:txBody>
        </p:sp>
        <p:sp>
          <p:nvSpPr>
            <p:cNvPr id="828" name="Google Shape;828;p74"/>
            <p:cNvSpPr/>
            <p:nvPr/>
          </p:nvSpPr>
          <p:spPr bwMode="auto">
            <a:xfrm>
              <a:off x="6237954" y="2922980"/>
              <a:ext cx="2801713" cy="2406435"/>
            </a:xfrm>
            <a:custGeom>
              <a:avLst/>
              <a:gdLst/>
              <a:ahLst/>
              <a:cxnLst/>
              <a:rect l="l" t="t" r="r" b="b"/>
              <a:pathLst>
                <a:path w="729138" h="626268" fill="norm" stroke="1" extrusionOk="0">
                  <a:moveTo>
                    <a:pt x="124301" y="21431"/>
                  </a:moveTo>
                  <a:cubicBezTo>
                    <a:pt x="95726" y="-7144"/>
                    <a:pt x="50006" y="-7144"/>
                    <a:pt x="21431" y="21431"/>
                  </a:cubicBezTo>
                  <a:lnTo>
                    <a:pt x="21431" y="21431"/>
                  </a:lnTo>
                  <a:cubicBezTo>
                    <a:pt x="-7144" y="50006"/>
                    <a:pt x="-7144" y="95726"/>
                    <a:pt x="21431" y="124301"/>
                  </a:cubicBezTo>
                  <a:lnTo>
                    <a:pt x="523399" y="626269"/>
                  </a:lnTo>
                  <a:lnTo>
                    <a:pt x="729139" y="626269"/>
                  </a:lnTo>
                  <a:lnTo>
                    <a:pt x="125254" y="22384"/>
                  </a:lnTo>
                  <a:close/>
                  <a:moveTo>
                    <a:pt x="71914" y="126206"/>
                  </a:moveTo>
                  <a:cubicBezTo>
                    <a:pt x="41434" y="126206"/>
                    <a:pt x="16669" y="101441"/>
                    <a:pt x="16669" y="70961"/>
                  </a:cubicBezTo>
                  <a:cubicBezTo>
                    <a:pt x="16669" y="40481"/>
                    <a:pt x="41434" y="15716"/>
                    <a:pt x="71914" y="15716"/>
                  </a:cubicBezTo>
                  <a:cubicBezTo>
                    <a:pt x="102394" y="15716"/>
                    <a:pt x="127159" y="40481"/>
                    <a:pt x="127159" y="70961"/>
                  </a:cubicBezTo>
                  <a:cubicBezTo>
                    <a:pt x="127159" y="101441"/>
                    <a:pt x="102394" y="126206"/>
                    <a:pt x="71914" y="126206"/>
                  </a:cubicBezTo>
                  <a:close/>
                </a:path>
              </a:pathLst>
            </a:custGeom>
            <a:solidFill>
              <a:srgbClr val="F595A6"/>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defRPr/>
              </a:pPr>
              <a:endParaRPr sz="1450">
                <a:solidFill>
                  <a:srgbClr val="000000"/>
                </a:solidFill>
                <a:latin typeface="Calibri"/>
                <a:ea typeface="Calibri"/>
                <a:cs typeface="Calibri"/>
              </a:endParaRPr>
            </a:p>
          </p:txBody>
        </p:sp>
        <p:sp>
          <p:nvSpPr>
            <p:cNvPr id="829" name="Google Shape;829;p74"/>
            <p:cNvSpPr/>
            <p:nvPr/>
          </p:nvSpPr>
          <p:spPr bwMode="auto">
            <a:xfrm>
              <a:off x="6702797" y="2458140"/>
              <a:ext cx="3262870" cy="2867592"/>
            </a:xfrm>
            <a:custGeom>
              <a:avLst/>
              <a:gdLst/>
              <a:ahLst/>
              <a:cxnLst/>
              <a:rect l="l" t="t" r="r" b="b"/>
              <a:pathLst>
                <a:path w="849153" h="746283" fill="norm" stroke="1" extrusionOk="0">
                  <a:moveTo>
                    <a:pt x="124301" y="21431"/>
                  </a:moveTo>
                  <a:cubicBezTo>
                    <a:pt x="95726" y="-7144"/>
                    <a:pt x="50006" y="-7144"/>
                    <a:pt x="21431" y="21431"/>
                  </a:cubicBezTo>
                  <a:cubicBezTo>
                    <a:pt x="-7144" y="50006"/>
                    <a:pt x="-7144" y="95726"/>
                    <a:pt x="21431" y="124301"/>
                  </a:cubicBezTo>
                  <a:lnTo>
                    <a:pt x="643414" y="746284"/>
                  </a:lnTo>
                  <a:lnTo>
                    <a:pt x="849154" y="746284"/>
                  </a:lnTo>
                  <a:lnTo>
                    <a:pt x="124301" y="21431"/>
                  </a:lnTo>
                  <a:close/>
                  <a:moveTo>
                    <a:pt x="70961" y="127159"/>
                  </a:moveTo>
                  <a:cubicBezTo>
                    <a:pt x="40481" y="127159"/>
                    <a:pt x="15716" y="102394"/>
                    <a:pt x="15716" y="71914"/>
                  </a:cubicBezTo>
                  <a:cubicBezTo>
                    <a:pt x="15716" y="41434"/>
                    <a:pt x="40481" y="16669"/>
                    <a:pt x="70961" y="16669"/>
                  </a:cubicBezTo>
                  <a:cubicBezTo>
                    <a:pt x="101441" y="16669"/>
                    <a:pt x="126206" y="41434"/>
                    <a:pt x="126206" y="71914"/>
                  </a:cubicBezTo>
                  <a:cubicBezTo>
                    <a:pt x="126206" y="102394"/>
                    <a:pt x="101441" y="127159"/>
                    <a:pt x="70961" y="127159"/>
                  </a:cubicBezTo>
                  <a:close/>
                </a:path>
              </a:pathLst>
            </a:custGeom>
            <a:solidFill>
              <a:srgbClr val="805AAB"/>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defRPr/>
              </a:pPr>
              <a:endParaRPr sz="1450">
                <a:solidFill>
                  <a:srgbClr val="000000"/>
                </a:solidFill>
                <a:latin typeface="Calibri"/>
                <a:ea typeface="Calibri"/>
                <a:cs typeface="Calibri"/>
              </a:endParaRPr>
            </a:p>
          </p:txBody>
        </p:sp>
        <p:sp>
          <p:nvSpPr>
            <p:cNvPr id="830" name="Google Shape;830;p74"/>
            <p:cNvSpPr/>
            <p:nvPr/>
          </p:nvSpPr>
          <p:spPr bwMode="auto">
            <a:xfrm>
              <a:off x="7167637" y="1993295"/>
              <a:ext cx="3727690" cy="3332411"/>
            </a:xfrm>
            <a:custGeom>
              <a:avLst/>
              <a:gdLst/>
              <a:ahLst/>
              <a:cxnLst/>
              <a:rect l="l" t="t" r="r" b="b"/>
              <a:pathLst>
                <a:path w="970121" h="867251" fill="norm" stroke="1" extrusionOk="0">
                  <a:moveTo>
                    <a:pt x="124301" y="21431"/>
                  </a:moveTo>
                  <a:cubicBezTo>
                    <a:pt x="95726" y="-7144"/>
                    <a:pt x="50006" y="-7144"/>
                    <a:pt x="21431" y="21431"/>
                  </a:cubicBezTo>
                  <a:cubicBezTo>
                    <a:pt x="-7144" y="50006"/>
                    <a:pt x="-7144" y="95726"/>
                    <a:pt x="21431" y="124301"/>
                  </a:cubicBezTo>
                  <a:lnTo>
                    <a:pt x="764381" y="867251"/>
                  </a:lnTo>
                  <a:lnTo>
                    <a:pt x="970121" y="867251"/>
                  </a:lnTo>
                  <a:lnTo>
                    <a:pt x="124301" y="21431"/>
                  </a:lnTo>
                  <a:close/>
                  <a:moveTo>
                    <a:pt x="72866" y="125254"/>
                  </a:moveTo>
                  <a:cubicBezTo>
                    <a:pt x="42386" y="125254"/>
                    <a:pt x="17621" y="100489"/>
                    <a:pt x="17621" y="70009"/>
                  </a:cubicBezTo>
                  <a:cubicBezTo>
                    <a:pt x="17621" y="39529"/>
                    <a:pt x="42386" y="14764"/>
                    <a:pt x="72866" y="14764"/>
                  </a:cubicBezTo>
                  <a:cubicBezTo>
                    <a:pt x="103346" y="14764"/>
                    <a:pt x="128111" y="39529"/>
                    <a:pt x="128111" y="70009"/>
                  </a:cubicBezTo>
                  <a:cubicBezTo>
                    <a:pt x="128111" y="100489"/>
                    <a:pt x="103346" y="125254"/>
                    <a:pt x="72866" y="125254"/>
                  </a:cubicBezTo>
                  <a:close/>
                </a:path>
              </a:pathLst>
            </a:custGeom>
            <a:solidFill>
              <a:srgbClr val="CEBA8B"/>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defRPr/>
              </a:pPr>
              <a:endParaRPr sz="1450">
                <a:solidFill>
                  <a:srgbClr val="000000"/>
                </a:solidFill>
                <a:latin typeface="Calibri"/>
                <a:ea typeface="Calibri"/>
                <a:cs typeface="Calibri"/>
              </a:endParaRPr>
            </a:p>
          </p:txBody>
        </p:sp>
      </p:grpSp>
      <p:sp>
        <p:nvSpPr>
          <p:cNvPr id="981764202" name="Google Shape;831;p74"/>
          <p:cNvSpPr txBox="1"/>
          <p:nvPr/>
        </p:nvSpPr>
        <p:spPr bwMode="auto">
          <a:xfrm>
            <a:off x="3286061" y="4120315"/>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defRPr/>
            </a:pPr>
            <a:r>
              <a:rPr lang="en" sz="1600" b="1">
                <a:solidFill>
                  <a:srgbClr val="001F33"/>
                </a:solidFill>
                <a:latin typeface="Calibri"/>
                <a:ea typeface="Calibri"/>
                <a:cs typeface="Calibri"/>
              </a:rPr>
              <a:t>01</a:t>
            </a:r>
            <a:endParaRPr sz="1150"/>
          </a:p>
        </p:txBody>
      </p:sp>
      <p:sp>
        <p:nvSpPr>
          <p:cNvPr id="646733730" name="Google Shape;832;p74"/>
          <p:cNvSpPr txBox="1"/>
          <p:nvPr/>
        </p:nvSpPr>
        <p:spPr bwMode="auto">
          <a:xfrm>
            <a:off x="3706693" y="3706095"/>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defRPr/>
            </a:pPr>
            <a:r>
              <a:rPr lang="en" sz="1600" b="1">
                <a:solidFill>
                  <a:srgbClr val="001F33"/>
                </a:solidFill>
                <a:latin typeface="Calibri"/>
                <a:ea typeface="Calibri"/>
                <a:cs typeface="Calibri"/>
              </a:rPr>
              <a:t>02</a:t>
            </a:r>
            <a:endParaRPr sz="1150"/>
          </a:p>
        </p:txBody>
      </p:sp>
      <p:sp>
        <p:nvSpPr>
          <p:cNvPr id="712579811" name="Google Shape;833;p74"/>
          <p:cNvSpPr txBox="1"/>
          <p:nvPr/>
        </p:nvSpPr>
        <p:spPr bwMode="auto">
          <a:xfrm>
            <a:off x="4120475" y="3279542"/>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defRPr/>
            </a:pPr>
            <a:r>
              <a:rPr lang="en" sz="1600" b="1">
                <a:solidFill>
                  <a:srgbClr val="001F33"/>
                </a:solidFill>
                <a:latin typeface="Calibri"/>
                <a:ea typeface="Calibri"/>
                <a:cs typeface="Calibri"/>
              </a:rPr>
              <a:t>03</a:t>
            </a:r>
            <a:endParaRPr sz="1150"/>
          </a:p>
        </p:txBody>
      </p:sp>
      <p:sp>
        <p:nvSpPr>
          <p:cNvPr id="1277714035" name="Google Shape;834;p74"/>
          <p:cNvSpPr txBox="1"/>
          <p:nvPr/>
        </p:nvSpPr>
        <p:spPr bwMode="auto">
          <a:xfrm>
            <a:off x="4542078" y="2861540"/>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defRPr/>
            </a:pPr>
            <a:r>
              <a:rPr lang="en" sz="1600" b="1">
                <a:solidFill>
                  <a:srgbClr val="001F33"/>
                </a:solidFill>
                <a:latin typeface="Calibri"/>
                <a:ea typeface="Calibri"/>
                <a:cs typeface="Calibri"/>
              </a:rPr>
              <a:t>04</a:t>
            </a:r>
            <a:endParaRPr sz="1150"/>
          </a:p>
        </p:txBody>
      </p:sp>
      <p:sp>
        <p:nvSpPr>
          <p:cNvPr id="961301778" name="Google Shape;835;p74"/>
          <p:cNvSpPr txBox="1"/>
          <p:nvPr/>
        </p:nvSpPr>
        <p:spPr bwMode="auto">
          <a:xfrm>
            <a:off x="4963145" y="2440515"/>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defRPr/>
            </a:pPr>
            <a:r>
              <a:rPr lang="en" sz="1600" b="1">
                <a:solidFill>
                  <a:srgbClr val="001F33"/>
                </a:solidFill>
                <a:latin typeface="Calibri"/>
                <a:ea typeface="Calibri"/>
                <a:cs typeface="Calibri"/>
              </a:rPr>
              <a:t>05</a:t>
            </a:r>
            <a:endParaRPr sz="1150"/>
          </a:p>
        </p:txBody>
      </p:sp>
      <p:sp>
        <p:nvSpPr>
          <p:cNvPr id="1591690320" name="Google Shape;836;p74"/>
          <p:cNvSpPr txBox="1"/>
          <p:nvPr/>
        </p:nvSpPr>
        <p:spPr bwMode="auto">
          <a:xfrm>
            <a:off x="5397938" y="2015877"/>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defRPr/>
            </a:pPr>
            <a:r>
              <a:rPr lang="en" sz="1600" b="1">
                <a:solidFill>
                  <a:srgbClr val="001F33"/>
                </a:solidFill>
                <a:latin typeface="Calibri"/>
                <a:ea typeface="Calibri"/>
                <a:cs typeface="Calibri"/>
              </a:rPr>
              <a:t>06</a:t>
            </a:r>
            <a:endParaRPr sz="1150"/>
          </a:p>
        </p:txBody>
      </p:sp>
      <p:sp>
        <p:nvSpPr>
          <p:cNvPr id="1016123820" name="Google Shape;837;p74"/>
          <p:cNvSpPr txBox="1"/>
          <p:nvPr/>
        </p:nvSpPr>
        <p:spPr bwMode="auto">
          <a:xfrm>
            <a:off x="5814243" y="1576259"/>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defRPr/>
            </a:pPr>
            <a:r>
              <a:rPr lang="en" sz="1600" b="1">
                <a:solidFill>
                  <a:srgbClr val="001F33"/>
                </a:solidFill>
                <a:latin typeface="Calibri"/>
                <a:ea typeface="Calibri"/>
                <a:cs typeface="Calibri"/>
              </a:rPr>
              <a:t>07</a:t>
            </a:r>
            <a:endParaRPr sz="1150"/>
          </a:p>
        </p:txBody>
      </p:sp>
      <p:sp>
        <p:nvSpPr>
          <p:cNvPr id="1940886540" name="Google Shape;838;p74"/>
          <p:cNvSpPr txBox="1"/>
          <p:nvPr/>
        </p:nvSpPr>
        <p:spPr bwMode="auto">
          <a:xfrm>
            <a:off x="476401" y="1569650"/>
            <a:ext cx="47973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defRPr/>
            </a:pPr>
            <a:r>
              <a:rPr lang="en" sz="1450" b="1">
                <a:latin typeface="Calibri"/>
                <a:ea typeface="Calibri"/>
                <a:cs typeface="Calibri"/>
              </a:rPr>
              <a:t>Efficacy Analysis of Sampling Methods on Multi Class Dataset</a:t>
            </a:r>
            <a:endParaRPr sz="1150"/>
          </a:p>
        </p:txBody>
      </p:sp>
      <p:sp>
        <p:nvSpPr>
          <p:cNvPr id="5580779" name="Google Shape;839;p74"/>
          <p:cNvSpPr txBox="1"/>
          <p:nvPr/>
        </p:nvSpPr>
        <p:spPr bwMode="auto">
          <a:xfrm>
            <a:off x="476401" y="4129861"/>
            <a:ext cx="10716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defRPr/>
            </a:pPr>
            <a:r>
              <a:rPr lang="en" sz="1450" b="1">
                <a:latin typeface="Calibri"/>
                <a:ea typeface="Calibri"/>
                <a:cs typeface="Calibri"/>
              </a:rPr>
              <a:t>Scaling/PCA</a:t>
            </a:r>
            <a:endParaRPr sz="1150"/>
          </a:p>
        </p:txBody>
      </p:sp>
      <p:sp>
        <p:nvSpPr>
          <p:cNvPr id="1199285632" name="Google Shape;840;p74"/>
          <p:cNvSpPr txBox="1"/>
          <p:nvPr/>
        </p:nvSpPr>
        <p:spPr bwMode="auto">
          <a:xfrm>
            <a:off x="476399" y="3703150"/>
            <a:ext cx="18141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defRPr/>
            </a:pPr>
            <a:r>
              <a:rPr lang="en" sz="1450" b="1">
                <a:latin typeface="Calibri"/>
                <a:ea typeface="Calibri"/>
                <a:cs typeface="Calibri"/>
              </a:rPr>
              <a:t>Difference in Class Size</a:t>
            </a:r>
            <a:endParaRPr sz="1150"/>
          </a:p>
        </p:txBody>
      </p:sp>
      <p:sp>
        <p:nvSpPr>
          <p:cNvPr id="1604746291" name="Google Shape;841;p74"/>
          <p:cNvSpPr txBox="1"/>
          <p:nvPr/>
        </p:nvSpPr>
        <p:spPr bwMode="auto">
          <a:xfrm>
            <a:off x="476399" y="3276450"/>
            <a:ext cx="21606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defRPr/>
            </a:pPr>
            <a:r>
              <a:rPr lang="en" sz="1450" b="1">
                <a:latin typeface="Calibri"/>
                <a:ea typeface="Calibri"/>
                <a:cs typeface="Calibri"/>
              </a:rPr>
              <a:t>Hybrid Sampling Methods</a:t>
            </a:r>
            <a:endParaRPr sz="1150"/>
          </a:p>
        </p:txBody>
      </p:sp>
      <p:sp>
        <p:nvSpPr>
          <p:cNvPr id="2060948479" name="Google Shape;842;p74"/>
          <p:cNvSpPr txBox="1"/>
          <p:nvPr/>
        </p:nvSpPr>
        <p:spPr bwMode="auto">
          <a:xfrm>
            <a:off x="476399" y="2849750"/>
            <a:ext cx="22002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defRPr/>
            </a:pPr>
            <a:r>
              <a:rPr lang="en" sz="1450" b="1">
                <a:latin typeface="Calibri"/>
                <a:ea typeface="Calibri"/>
                <a:cs typeface="Calibri"/>
              </a:rPr>
              <a:t>Solving Class Overlap Issue</a:t>
            </a:r>
            <a:endParaRPr sz="1150"/>
          </a:p>
        </p:txBody>
      </p:sp>
      <p:sp>
        <p:nvSpPr>
          <p:cNvPr id="991730032" name="Google Shape;843;p74"/>
          <p:cNvSpPr txBox="1"/>
          <p:nvPr/>
        </p:nvSpPr>
        <p:spPr bwMode="auto">
          <a:xfrm>
            <a:off x="476399" y="2423050"/>
            <a:ext cx="23733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defRPr/>
            </a:pPr>
            <a:r>
              <a:rPr lang="en" sz="1450" b="1">
                <a:latin typeface="Calibri"/>
                <a:ea typeface="Calibri"/>
                <a:cs typeface="Calibri"/>
              </a:rPr>
              <a:t>Multiple Majority Class Issue</a:t>
            </a:r>
            <a:endParaRPr sz="1150"/>
          </a:p>
        </p:txBody>
      </p:sp>
      <p:sp>
        <p:nvSpPr>
          <p:cNvPr id="2036960070" name="Google Shape;844;p74"/>
          <p:cNvSpPr txBox="1"/>
          <p:nvPr/>
        </p:nvSpPr>
        <p:spPr bwMode="auto">
          <a:xfrm>
            <a:off x="476399" y="1996350"/>
            <a:ext cx="37194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defRPr/>
            </a:pPr>
            <a:r>
              <a:rPr lang="en" sz="1450" b="1">
                <a:latin typeface="Calibri"/>
                <a:ea typeface="Calibri"/>
                <a:cs typeface="Calibri"/>
              </a:rPr>
              <a:t>Use Stronger Guards or Cost Sensitive Learning</a:t>
            </a:r>
            <a:endParaRPr sz="1150"/>
          </a:p>
        </p:txBody>
      </p:sp>
      <p:cxnSp>
        <p:nvCxnSpPr>
          <p:cNvPr id="816506807" name="Google Shape;845;p74"/>
          <p:cNvCxnSpPr>
            <a:stCxn id="1940886540" idx="3"/>
          </p:cNvCxnSpPr>
          <p:nvPr/>
        </p:nvCxnSpPr>
        <p:spPr bwMode="auto">
          <a:xfrm rot="10800000" flipH="1">
            <a:off x="5273701" y="1718450"/>
            <a:ext cx="435600" cy="300"/>
          </a:xfrm>
          <a:prstGeom prst="straightConnector1">
            <a:avLst/>
          </a:prstGeom>
          <a:noFill/>
          <a:ln w="20500" cap="flat" cmpd="sng">
            <a:solidFill>
              <a:srgbClr val="001F33"/>
            </a:solidFill>
            <a:prstDash val="solid"/>
            <a:miter lim="800000"/>
            <a:headEnd type="none" w="sm" len="sm"/>
            <a:tailEnd type="none" w="sm" len="sm"/>
          </a:ln>
        </p:spPr>
      </p:cxnSp>
      <p:cxnSp>
        <p:nvCxnSpPr>
          <p:cNvPr id="2025196745" name="Google Shape;846;p74"/>
          <p:cNvCxnSpPr>
            <a:stCxn id="5580779" idx="3"/>
          </p:cNvCxnSpPr>
          <p:nvPr/>
        </p:nvCxnSpPr>
        <p:spPr bwMode="auto">
          <a:xfrm>
            <a:off x="1548001" y="4278961"/>
            <a:ext cx="1617000" cy="0"/>
          </a:xfrm>
          <a:prstGeom prst="straightConnector1">
            <a:avLst/>
          </a:prstGeom>
          <a:noFill/>
          <a:ln w="20500" cap="flat" cmpd="sng">
            <a:solidFill>
              <a:srgbClr val="001F33"/>
            </a:solidFill>
            <a:prstDash val="solid"/>
            <a:miter lim="800000"/>
            <a:headEnd type="none" w="sm" len="sm"/>
            <a:tailEnd type="none" w="sm" len="sm"/>
          </a:ln>
        </p:spPr>
      </p:cxnSp>
      <p:cxnSp>
        <p:nvCxnSpPr>
          <p:cNvPr id="344090105" name="Google Shape;847;p74"/>
          <p:cNvCxnSpPr>
            <a:stCxn id="1199285632" idx="3"/>
          </p:cNvCxnSpPr>
          <p:nvPr/>
        </p:nvCxnSpPr>
        <p:spPr bwMode="auto">
          <a:xfrm>
            <a:off x="2290500" y="3852250"/>
            <a:ext cx="1282200" cy="0"/>
          </a:xfrm>
          <a:prstGeom prst="straightConnector1">
            <a:avLst/>
          </a:prstGeom>
          <a:noFill/>
          <a:ln w="20500" cap="flat" cmpd="sng">
            <a:solidFill>
              <a:srgbClr val="001F33"/>
            </a:solidFill>
            <a:prstDash val="solid"/>
            <a:miter lim="800000"/>
            <a:headEnd type="none" w="sm" len="sm"/>
            <a:tailEnd type="none" w="sm" len="sm"/>
          </a:ln>
        </p:spPr>
      </p:cxnSp>
      <p:cxnSp>
        <p:nvCxnSpPr>
          <p:cNvPr id="1244817481" name="Google Shape;848;p74"/>
          <p:cNvCxnSpPr>
            <a:stCxn id="1604746291" idx="3"/>
          </p:cNvCxnSpPr>
          <p:nvPr/>
        </p:nvCxnSpPr>
        <p:spPr bwMode="auto">
          <a:xfrm>
            <a:off x="2636999" y="3425550"/>
            <a:ext cx="1378500" cy="0"/>
          </a:xfrm>
          <a:prstGeom prst="straightConnector1">
            <a:avLst/>
          </a:prstGeom>
          <a:noFill/>
          <a:ln w="20500" cap="flat" cmpd="sng">
            <a:solidFill>
              <a:srgbClr val="001F33"/>
            </a:solidFill>
            <a:prstDash val="solid"/>
            <a:miter lim="800000"/>
            <a:headEnd type="none" w="sm" len="sm"/>
            <a:tailEnd type="none" w="sm" len="sm"/>
          </a:ln>
        </p:spPr>
      </p:cxnSp>
      <p:cxnSp>
        <p:nvCxnSpPr>
          <p:cNvPr id="694960254" name="Google Shape;849;p74"/>
          <p:cNvCxnSpPr>
            <a:stCxn id="2060948479" idx="3"/>
          </p:cNvCxnSpPr>
          <p:nvPr/>
        </p:nvCxnSpPr>
        <p:spPr bwMode="auto">
          <a:xfrm>
            <a:off x="2676600" y="2998850"/>
            <a:ext cx="1760400" cy="0"/>
          </a:xfrm>
          <a:prstGeom prst="straightConnector1">
            <a:avLst/>
          </a:prstGeom>
          <a:noFill/>
          <a:ln w="20500" cap="flat" cmpd="sng">
            <a:solidFill>
              <a:srgbClr val="001F33"/>
            </a:solidFill>
            <a:prstDash val="solid"/>
            <a:miter lim="800000"/>
            <a:headEnd type="none" w="sm" len="sm"/>
            <a:tailEnd type="none" w="sm" len="sm"/>
          </a:ln>
        </p:spPr>
      </p:cxnSp>
      <p:cxnSp>
        <p:nvCxnSpPr>
          <p:cNvPr id="1423546037" name="Google Shape;850;p74"/>
          <p:cNvCxnSpPr>
            <a:stCxn id="991730032" idx="3"/>
          </p:cNvCxnSpPr>
          <p:nvPr/>
        </p:nvCxnSpPr>
        <p:spPr bwMode="auto">
          <a:xfrm>
            <a:off x="2849700" y="2572150"/>
            <a:ext cx="2009099" cy="0"/>
          </a:xfrm>
          <a:prstGeom prst="straightConnector1">
            <a:avLst/>
          </a:prstGeom>
          <a:noFill/>
          <a:ln w="20500" cap="flat" cmpd="sng">
            <a:solidFill>
              <a:srgbClr val="001F33"/>
            </a:solidFill>
            <a:prstDash val="solid"/>
            <a:miter lim="800000"/>
            <a:headEnd type="none" w="sm" len="sm"/>
            <a:tailEnd type="none" w="sm" len="sm"/>
          </a:ln>
        </p:spPr>
      </p:cxnSp>
      <p:cxnSp>
        <p:nvCxnSpPr>
          <p:cNvPr id="265230574" name="Google Shape;851;p74"/>
          <p:cNvCxnSpPr>
            <a:stCxn id="2036960070" idx="3"/>
          </p:cNvCxnSpPr>
          <p:nvPr/>
        </p:nvCxnSpPr>
        <p:spPr bwMode="auto">
          <a:xfrm>
            <a:off x="4195800" y="2145450"/>
            <a:ext cx="1077900" cy="0"/>
          </a:xfrm>
          <a:prstGeom prst="straightConnector1">
            <a:avLst/>
          </a:prstGeom>
          <a:noFill/>
          <a:ln w="20500" cap="flat" cmpd="sng">
            <a:solidFill>
              <a:srgbClr val="001F33"/>
            </a:solidFill>
            <a:prstDash val="solid"/>
            <a:miter lim="800000"/>
            <a:headEnd type="none" w="sm" len="sm"/>
            <a:tailEnd type="none" w="sm" len="sm"/>
          </a:ln>
        </p:spPr>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94969644" name="Google Shape;856;p75"/>
          <p:cNvSpPr txBox="1"/>
          <p:nvPr/>
        </p:nvSpPr>
        <p:spPr bwMode="auto">
          <a:xfrm>
            <a:off x="671668" y="125548"/>
            <a:ext cx="7930200" cy="500100"/>
          </a:xfrm>
          <a:prstGeom prst="rect">
            <a:avLst/>
          </a:prstGeom>
          <a:noFill/>
          <a:ln w="9525" cap="flat" cmpd="sng">
            <a:solidFill>
              <a:schemeClr val="accent1"/>
            </a:solidFill>
            <a:prstDash val="solid"/>
            <a:round/>
            <a:headEnd type="none" w="sm" len="sm"/>
            <a:tailEnd type="none" w="sm" len="sm"/>
          </a:ln>
        </p:spPr>
        <p:txBody>
          <a:bodyPr spcFirstLastPara="1" wrap="square" lIns="68575" tIns="34275" rIns="68575" bIns="34275" anchor="t" anchorCtr="0">
            <a:spAutoFit/>
          </a:bodyPr>
          <a:lstStyle/>
          <a:p>
            <a:pPr marL="0" marR="0" lvl="0" indent="177800" algn="ctr" rtl="0">
              <a:spcBef>
                <a:spcPts val="0"/>
              </a:spcBef>
              <a:spcAft>
                <a:spcPts val="0"/>
              </a:spcAft>
              <a:buNone/>
              <a:defRPr/>
            </a:pPr>
            <a:r>
              <a:rPr lang="en" sz="1400">
                <a:solidFill>
                  <a:schemeClr val="dk1"/>
                </a:solidFill>
                <a:latin typeface="Times New Roman"/>
                <a:ea typeface="Times New Roman"/>
                <a:cs typeface="Times New Roman"/>
              </a:rPr>
              <a:t>The following table explains or justifies how the COs and corresponding POs have been addressed in EEE 4700/4800 (Project and Thesis). </a:t>
            </a:r>
            <a:endParaRPr sz="1100"/>
          </a:p>
        </p:txBody>
      </p:sp>
      <p:graphicFrame>
        <p:nvGraphicFramePr>
          <p:cNvPr id="1800303283" name="Google Shape;857;p75"/>
          <p:cNvGraphicFramePr>
            <a:graphicFrameLocks xmlns:a="http://schemas.openxmlformats.org/drawingml/2006/main"/>
          </p:cNvGraphicFramePr>
          <p:nvPr/>
        </p:nvGraphicFramePr>
        <p:xfrm>
          <a:off x="0" y="695104"/>
          <a:ext cx="9144000" cy="4482210"/>
        </p:xfrm>
        <a:graphic>
          <a:graphicData uri="http://schemas.openxmlformats.org/drawingml/2006/table">
            <a:tbl>
              <a:tblPr firstRow="1" firstCol="1" lastRow="0" lastCol="0" bandRow="1" bandCol="0">
                <a:tableStyleId>{1C5704FA-A811-4A1C-9657-6644494C68E1}</a:tableStyleId>
                <a:noFill/>
              </a:tblPr>
              <a:tblGrid>
                <a:gridCol w="759900"/>
                <a:gridCol w="684425"/>
                <a:gridCol w="7699674"/>
              </a:tblGrid>
              <a:tr h="196475">
                <a:tc>
                  <a:txBody>
                    <a:bodyPr/>
                    <a:p>
                      <a:pPr marL="0" marR="0" lvl="0" indent="0" algn="ctr" rtl="0">
                        <a:spcBef>
                          <a:spcPts val="0"/>
                        </a:spcBef>
                        <a:spcAft>
                          <a:spcPts val="0"/>
                        </a:spcAft>
                        <a:buNone/>
                        <a:defRPr/>
                      </a:pPr>
                      <a:r>
                        <a:rPr lang="en" sz="1200" b="1" u="none" strike="noStrike" cap="none">
                          <a:solidFill>
                            <a:srgbClr val="000000"/>
                          </a:solidFill>
                          <a:latin typeface="Times New Roman"/>
                          <a:ea typeface="Times New Roman"/>
                          <a:cs typeface="Times New Roman"/>
                        </a:rPr>
                        <a:t>COs</a:t>
                      </a:r>
                      <a:endParaRPr sz="120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b="1" u="none" strike="noStrike" cap="none">
                          <a:solidFill>
                            <a:srgbClr val="000000"/>
                          </a:solidFill>
                          <a:latin typeface="Times New Roman"/>
                          <a:ea typeface="Times New Roman"/>
                          <a:cs typeface="Times New Roman"/>
                        </a:rPr>
                        <a:t>POs</a:t>
                      </a:r>
                      <a:endParaRPr sz="1200" u="none" strike="noStrike" cap="none">
                        <a:latin typeface="Times New Roman"/>
                        <a:ea typeface="Times New Roman"/>
                        <a:cs typeface="Times New Roman"/>
                      </a:endParaRPr>
                    </a:p>
                  </a:txBody>
                  <a:tcPr marL="7150" marR="7150" marT="7150" marB="7150" anchor="ctr"/>
                </a:tc>
                <a:tc>
                  <a:txBody>
                    <a:bodyPr/>
                    <a:p>
                      <a:pPr marL="0" marR="0" lvl="0" indent="0" algn="ctr" rtl="0">
                        <a:spcBef>
                          <a:spcPts val="0"/>
                        </a:spcBef>
                        <a:spcAft>
                          <a:spcPts val="0"/>
                        </a:spcAft>
                        <a:buNone/>
                        <a:defRPr/>
                      </a:pPr>
                      <a:r>
                        <a:rPr lang="en" sz="1200" b="1" u="none" strike="noStrike" cap="none">
                          <a:solidFill>
                            <a:srgbClr val="000000"/>
                          </a:solidFill>
                          <a:latin typeface="Times New Roman"/>
                          <a:ea typeface="Times New Roman"/>
                          <a:cs typeface="Times New Roman"/>
                        </a:rPr>
                        <a:t>Explanation/Justification </a:t>
                      </a:r>
                      <a:endParaRPr sz="1200" b="1" u="none" strike="noStrike" cap="none">
                        <a:latin typeface="Times New Roman"/>
                        <a:ea typeface="Times New Roman"/>
                        <a:cs typeface="Times New Roman"/>
                      </a:endParaRPr>
                    </a:p>
                  </a:txBody>
                  <a:tcPr marL="51425" marR="51425" marT="0" marB="0" anchor="ctr"/>
                </a:tc>
              </a:tr>
              <a:tr h="389350">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CO1</a:t>
                      </a:r>
                      <a:endParaRPr sz="1200" b="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PO2</a:t>
                      </a:r>
                      <a:endParaRPr sz="1200" u="none" strike="noStrike" cap="none">
                        <a:latin typeface="Times New Roman"/>
                        <a:ea typeface="Times New Roman"/>
                        <a:cs typeface="Times New Roman"/>
                      </a:endParaRPr>
                    </a:p>
                  </a:txBody>
                  <a:tcPr marL="7150" marR="7150" marT="7150" marB="7150" anchor="ctr"/>
                </a:tc>
                <a:tc>
                  <a:txBody>
                    <a:bodyPr/>
                    <a:p>
                      <a:pPr marL="0" marR="0" lvl="0" indent="0" algn="just" rtl="0">
                        <a:spcBef>
                          <a:spcPts val="0"/>
                        </a:spcBef>
                        <a:spcAft>
                          <a:spcPts val="0"/>
                        </a:spcAft>
                        <a:buNone/>
                        <a:defRPr/>
                      </a:pPr>
                      <a:r>
                        <a:rPr lang="en" sz="1200">
                          <a:latin typeface="Times New Roman"/>
                          <a:ea typeface="Times New Roman"/>
                          <a:cs typeface="Times New Roman"/>
                        </a:rPr>
                        <a:t>O</a:t>
                      </a:r>
                      <a:r>
                        <a:rPr lang="en" sz="1200" u="none" strike="noStrike" cap="none">
                          <a:latin typeface="Times New Roman"/>
                          <a:ea typeface="Times New Roman"/>
                          <a:cs typeface="Times New Roman"/>
                        </a:rPr>
                        <a:t>ur project addresses the slow and costly nature of traditional materials discovery methods, which is a significant</a:t>
                      </a:r>
                      <a:r>
                        <a:rPr lang="en" sz="1200">
                          <a:latin typeface="Times New Roman"/>
                          <a:ea typeface="Times New Roman"/>
                          <a:cs typeface="Times New Roman"/>
                        </a:rPr>
                        <a:t> </a:t>
                      </a:r>
                      <a:r>
                        <a:rPr lang="en" sz="1200" u="none" strike="noStrike" cap="none">
                          <a:latin typeface="Times New Roman"/>
                          <a:ea typeface="Times New Roman"/>
                          <a:cs typeface="Times New Roman"/>
                        </a:rPr>
                        <a:t>challenge in material science and engineering. </a:t>
                      </a:r>
                      <a:endParaRPr sz="1200" u="none" strike="noStrike" cap="none">
                        <a:latin typeface="Times New Roman"/>
                        <a:ea typeface="Times New Roman"/>
                        <a:cs typeface="Times New Roman"/>
                      </a:endParaRPr>
                    </a:p>
                  </a:txBody>
                  <a:tcPr marL="51425" marR="51425" marT="0" marB="0" anchor="ctr"/>
                </a:tc>
              </a:tr>
              <a:tr h="263375">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CO2</a:t>
                      </a:r>
                      <a:endParaRPr sz="1200" b="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PO4</a:t>
                      </a:r>
                      <a:endParaRPr sz="1200" u="none" strike="noStrike" cap="none">
                        <a:latin typeface="Times New Roman"/>
                        <a:ea typeface="Times New Roman"/>
                        <a:cs typeface="Times New Roman"/>
                      </a:endParaRPr>
                    </a:p>
                  </a:txBody>
                  <a:tcPr marL="7150" marR="7150" marT="7150" marB="7150" anchor="ctr"/>
                </a:tc>
                <a:tc>
                  <a:txBody>
                    <a:bodyPr/>
                    <a:p>
                      <a:pPr marL="0" lvl="0" indent="0" algn="l" rtl="0">
                        <a:lnSpc>
                          <a:spcPct val="114999"/>
                        </a:lnSpc>
                        <a:spcBef>
                          <a:spcPts val="1200"/>
                        </a:spcBef>
                        <a:spcAft>
                          <a:spcPts val="1200"/>
                        </a:spcAft>
                        <a:buSzPts val="1100"/>
                        <a:buNone/>
                        <a:defRPr/>
                      </a:pPr>
                      <a:r>
                        <a:rPr lang="en" sz="1200">
                          <a:solidFill>
                            <a:srgbClr val="000000"/>
                          </a:solidFill>
                          <a:latin typeface="Times New Roman"/>
                          <a:ea typeface="Times New Roman"/>
                          <a:cs typeface="Times New Roman"/>
                        </a:rPr>
                        <a:t>This project synthesizes data from materials databases and applies ML models based on those needs.</a:t>
                      </a:r>
                      <a:endParaRPr sz="1200">
                        <a:solidFill>
                          <a:srgbClr val="000000"/>
                        </a:solidFill>
                        <a:latin typeface="Times New Roman"/>
                        <a:ea typeface="Times New Roman"/>
                        <a:cs typeface="Times New Roman"/>
                      </a:endParaRPr>
                    </a:p>
                  </a:txBody>
                  <a:tcPr marL="51425" marR="51425" marT="0" marB="0" anchor="ctr"/>
                </a:tc>
              </a:tr>
              <a:tr h="389325">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CO3</a:t>
                      </a:r>
                      <a:endParaRPr sz="1200" b="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PO8</a:t>
                      </a:r>
                      <a:endParaRPr sz="1200" u="none" strike="noStrike" cap="none">
                        <a:latin typeface="Times New Roman"/>
                        <a:ea typeface="Times New Roman"/>
                        <a:cs typeface="Times New Roman"/>
                      </a:endParaRPr>
                    </a:p>
                  </a:txBody>
                  <a:tcPr marL="7150" marR="7150" marT="7150" marB="7150" anchor="ctr"/>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Ethical consideration were taken into account when designing the experiments. None of the methods used in this project has conflict with professional norms.</a:t>
                      </a:r>
                      <a:endParaRPr sz="1200" u="none" strike="noStrike" cap="none">
                        <a:latin typeface="Times New Roman"/>
                        <a:ea typeface="Times New Roman"/>
                        <a:cs typeface="Times New Roman"/>
                      </a:endParaRPr>
                    </a:p>
                  </a:txBody>
                  <a:tcPr marL="51425" marR="51425" marT="0" marB="0" anchor="ctr"/>
                </a:tc>
              </a:tr>
              <a:tr h="418675">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CO4</a:t>
                      </a:r>
                      <a:endParaRPr sz="1200" b="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PO5</a:t>
                      </a:r>
                      <a:endParaRPr sz="1200" u="none" strike="noStrike" cap="none">
                        <a:latin typeface="Times New Roman"/>
                        <a:ea typeface="Times New Roman"/>
                        <a:cs typeface="Times New Roman"/>
                      </a:endParaRPr>
                    </a:p>
                  </a:txBody>
                  <a:tcPr marL="7150" marR="7150" marT="7150" marB="7150" anchor="ctr"/>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We used a combination of cutting-edge software libraries and programming languages designed for data analysis and machine learning in order to adopt contemporary technical resources and techniques for the problem's solution. </a:t>
                      </a:r>
                      <a:endParaRPr sz="1200" u="none" strike="noStrike" cap="none">
                        <a:latin typeface="Times New Roman"/>
                        <a:ea typeface="Times New Roman"/>
                        <a:cs typeface="Times New Roman"/>
                      </a:endParaRPr>
                    </a:p>
                  </a:txBody>
                  <a:tcPr marL="51425" marR="51425" marT="0" marB="0" anchor="ctr"/>
                </a:tc>
              </a:tr>
              <a:tr h="621125">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CO5</a:t>
                      </a:r>
                      <a:endParaRPr sz="1200" b="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PO11</a:t>
                      </a:r>
                      <a:endParaRPr sz="1200" u="none" strike="noStrike" cap="none">
                        <a:latin typeface="Times New Roman"/>
                        <a:ea typeface="Times New Roman"/>
                        <a:cs typeface="Times New Roman"/>
                      </a:endParaRPr>
                    </a:p>
                  </a:txBody>
                  <a:tcPr marL="7150" marR="7150" marT="7150" marB="7150" anchor="ctr"/>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To prepare a management plan and budgetary implications for the solution of the problem, we meticulously outlined the project phases, resource requirements.  We established reporting schedules, meeting frequencies, and communication channels to ensure effective coordination among team members and stakeholders.</a:t>
                      </a:r>
                      <a:endParaRPr sz="1200" u="none" strike="noStrike" cap="none">
                        <a:latin typeface="Times New Roman"/>
                        <a:ea typeface="Times New Roman"/>
                        <a:cs typeface="Times New Roman"/>
                      </a:endParaRPr>
                    </a:p>
                  </a:txBody>
                  <a:tcPr marL="51425" marR="51425" marT="0" marB="0" anchor="ctr"/>
                </a:tc>
              </a:tr>
              <a:tr h="397200">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CO6</a:t>
                      </a:r>
                      <a:endParaRPr sz="1200" b="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PO6</a:t>
                      </a:r>
                      <a:endParaRPr sz="1200" u="none" strike="noStrike" cap="none">
                        <a:latin typeface="Times New Roman"/>
                        <a:ea typeface="Times New Roman"/>
                        <a:cs typeface="Times New Roman"/>
                      </a:endParaRPr>
                    </a:p>
                  </a:txBody>
                  <a:tcPr marL="7150" marR="7150" marT="7150" marB="7150"/>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Th</a:t>
                      </a:r>
                      <a:r>
                        <a:rPr lang="en" sz="1200">
                          <a:solidFill>
                            <a:srgbClr val="000000"/>
                          </a:solidFill>
                          <a:latin typeface="Times New Roman"/>
                          <a:ea typeface="Times New Roman"/>
                          <a:cs typeface="Times New Roman"/>
                        </a:rPr>
                        <a:t>is</a:t>
                      </a:r>
                      <a:r>
                        <a:rPr lang="en" sz="1200" u="none" strike="noStrike" cap="none">
                          <a:solidFill>
                            <a:srgbClr val="000000"/>
                          </a:solidFill>
                          <a:latin typeface="Times New Roman"/>
                          <a:ea typeface="Times New Roman"/>
                          <a:cs typeface="Times New Roman"/>
                        </a:rPr>
                        <a:t> project discusses societal benefits like eco-friendly materials and cost-effective solutions. It also reflects on reducing environmental harm and improving public safety indirectly through better materials.</a:t>
                      </a:r>
                      <a:endParaRPr sz="1200">
                        <a:solidFill>
                          <a:srgbClr val="000000"/>
                        </a:solidFill>
                        <a:latin typeface="Times New Roman"/>
                        <a:ea typeface="Times New Roman"/>
                        <a:cs typeface="Times New Roman"/>
                      </a:endParaRPr>
                    </a:p>
                  </a:txBody>
                  <a:tcPr marL="51425" marR="51425" marT="0" marB="0"/>
                </a:tc>
              </a:tr>
              <a:tr h="397200">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CO7</a:t>
                      </a:r>
                      <a:endParaRPr sz="1200" b="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PO7</a:t>
                      </a:r>
                      <a:endParaRPr sz="1200" u="none" strike="noStrike" cap="none">
                        <a:latin typeface="Times New Roman"/>
                        <a:ea typeface="Times New Roman"/>
                        <a:cs typeface="Times New Roman"/>
                      </a:endParaRPr>
                    </a:p>
                  </a:txBody>
                  <a:tcPr marL="7150" marR="7150" marT="7150" marB="7150"/>
                </a:tc>
                <a:tc>
                  <a:txBody>
                    <a:bodyPr/>
                    <a:p>
                      <a:pPr marL="0" marR="0" lvl="0" indent="0" algn="just" rtl="0">
                        <a:spcBef>
                          <a:spcPts val="0"/>
                        </a:spcBef>
                        <a:spcAft>
                          <a:spcPts val="0"/>
                        </a:spcAft>
                        <a:buNone/>
                        <a:defRPr/>
                      </a:pPr>
                      <a:r>
                        <a:rPr lang="en" sz="1200">
                          <a:solidFill>
                            <a:srgbClr val="000000"/>
                          </a:solidFill>
                          <a:latin typeface="Times New Roman"/>
                          <a:ea typeface="Times New Roman"/>
                          <a:cs typeface="Times New Roman"/>
                        </a:rPr>
                        <a:t>We </a:t>
                      </a:r>
                      <a:r>
                        <a:rPr lang="en" sz="1200" u="none" strike="noStrike" cap="none">
                          <a:solidFill>
                            <a:srgbClr val="000000"/>
                          </a:solidFill>
                          <a:latin typeface="Times New Roman"/>
                          <a:ea typeface="Times New Roman"/>
                          <a:cs typeface="Times New Roman"/>
                        </a:rPr>
                        <a:t>address sustainability by aiming to reduce reliance on hazardous substances and promote green material design, showing clear environmental considerations.</a:t>
                      </a:r>
                      <a:endParaRPr sz="1200">
                        <a:solidFill>
                          <a:srgbClr val="000000"/>
                        </a:solidFill>
                        <a:latin typeface="Times New Roman"/>
                        <a:ea typeface="Times New Roman"/>
                        <a:cs typeface="Times New Roman"/>
                      </a:endParaRPr>
                    </a:p>
                  </a:txBody>
                  <a:tcPr marL="51425" marR="51425" marT="0" marB="0"/>
                </a:tc>
              </a:tr>
              <a:tr h="205050">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CO8</a:t>
                      </a:r>
                      <a:endParaRPr sz="1200" b="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PO3</a:t>
                      </a:r>
                      <a:endParaRPr sz="1200" u="none" strike="noStrike" cap="none">
                        <a:latin typeface="Times New Roman"/>
                        <a:ea typeface="Times New Roman"/>
                        <a:cs typeface="Times New Roman"/>
                      </a:endParaRPr>
                    </a:p>
                  </a:txBody>
                  <a:tcPr marL="7150" marR="7150" marT="7150" marB="7150"/>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 </a:t>
                      </a:r>
                      <a:endParaRPr sz="1200" u="none" strike="noStrike" cap="none">
                        <a:latin typeface="Times New Roman"/>
                        <a:ea typeface="Times New Roman"/>
                        <a:cs typeface="Times New Roman"/>
                      </a:endParaRPr>
                    </a:p>
                  </a:txBody>
                  <a:tcPr marL="51425" marR="51425" marT="0" marB="0"/>
                </a:tc>
              </a:tr>
              <a:tr h="609350">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CO9</a:t>
                      </a:r>
                      <a:endParaRPr sz="1200" b="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PO9</a:t>
                      </a:r>
                      <a:endParaRPr sz="1200" u="none" strike="noStrike" cap="none">
                        <a:latin typeface="Times New Roman"/>
                        <a:ea typeface="Times New Roman"/>
                        <a:cs typeface="Times New Roman"/>
                      </a:endParaRPr>
                    </a:p>
                  </a:txBody>
                  <a:tcPr marL="7150" marR="7150" marT="7150" marB="7150" anchor="ctr"/>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Throughout the project, we emphasized the importance of working effectively both as individual contributors and as a cohesive team.</a:t>
                      </a:r>
                      <a:r>
                        <a:rPr lang="en" sz="1200">
                          <a:solidFill>
                            <a:srgbClr val="000000"/>
                          </a:solidFill>
                          <a:latin typeface="Times New Roman"/>
                          <a:ea typeface="Times New Roman"/>
                          <a:cs typeface="Times New Roman"/>
                        </a:rPr>
                        <a:t> </a:t>
                      </a:r>
                      <a:r>
                        <a:rPr lang="en" sz="1200" u="none" strike="noStrike" cap="none">
                          <a:solidFill>
                            <a:srgbClr val="000000"/>
                          </a:solidFill>
                          <a:latin typeface="Times New Roman"/>
                          <a:ea typeface="Times New Roman"/>
                          <a:cs typeface="Times New Roman"/>
                        </a:rPr>
                        <a:t>Each member took responsibility for specific tasks, ensuring their timely completion and contributing to the overall project progress.</a:t>
                      </a:r>
                      <a:endParaRPr sz="1200" u="none" strike="noStrike" cap="none">
                        <a:latin typeface="Times New Roman"/>
                        <a:ea typeface="Times New Roman"/>
                        <a:cs typeface="Times New Roman"/>
                      </a:endParaRPr>
                    </a:p>
                  </a:txBody>
                  <a:tcPr marL="51425" marR="51425" marT="0" marB="0" anchor="ctr"/>
                </a:tc>
              </a:tr>
              <a:tr h="397200">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CO10</a:t>
                      </a:r>
                      <a:endParaRPr sz="1200" b="0" u="none" strike="noStrike" cap="none">
                        <a:latin typeface="Times New Roman"/>
                        <a:ea typeface="Times New Roman"/>
                        <a:cs typeface="Times New Roman"/>
                      </a:endParaRPr>
                    </a:p>
                  </a:txBody>
                  <a:tcPr marL="51425" marR="51425" marT="0" marB="0" anchor="ctr"/>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PO10</a:t>
                      </a:r>
                      <a:endParaRPr sz="1200" u="none" strike="noStrike" cap="none">
                        <a:latin typeface="Times New Roman"/>
                        <a:ea typeface="Times New Roman"/>
                        <a:cs typeface="Times New Roman"/>
                      </a:endParaRPr>
                    </a:p>
                  </a:txBody>
                  <a:tcPr marL="7150" marR="7150" marT="7150" marB="7150" anchor="ctr"/>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Throughout the project, we produced a number of technical reports, design documentation and powerful presentations to illustrate our approach.  </a:t>
                      </a:r>
                      <a:endParaRPr sz="1200" u="none" strike="noStrike" cap="none">
                        <a:latin typeface="Times New Roman"/>
                        <a:ea typeface="Times New Roman"/>
                        <a:cs typeface="Times New Roman"/>
                      </a:endParaRPr>
                    </a:p>
                  </a:txBody>
                  <a:tcPr marL="51425" marR="51425" marT="0" marB="0" anchor="ctr"/>
                </a:tc>
              </a:tr>
              <a:tr h="196475">
                <a:tc>
                  <a:txBody>
                    <a:bodyPr/>
                    <a:p>
                      <a:pPr marL="0" marR="0" lvl="0" indent="0" algn="ctr" rtl="0">
                        <a:spcBef>
                          <a:spcPts val="0"/>
                        </a:spcBef>
                        <a:spcAft>
                          <a:spcPts val="0"/>
                        </a:spcAft>
                        <a:buNone/>
                        <a:defRPr/>
                      </a:pPr>
                      <a:r>
                        <a:rPr lang="en" sz="1200" b="0" u="none" strike="noStrike" cap="none">
                          <a:solidFill>
                            <a:srgbClr val="000000"/>
                          </a:solidFill>
                          <a:latin typeface="Times New Roman"/>
                          <a:ea typeface="Times New Roman"/>
                          <a:cs typeface="Times New Roman"/>
                        </a:rPr>
                        <a:t>CO11</a:t>
                      </a:r>
                      <a:endParaRPr sz="1200" b="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solidFill>
                            <a:srgbClr val="000000"/>
                          </a:solidFill>
                          <a:latin typeface="Times New Roman"/>
                          <a:ea typeface="Times New Roman"/>
                          <a:cs typeface="Times New Roman"/>
                        </a:rPr>
                        <a:t>PO12</a:t>
                      </a:r>
                      <a:endParaRPr sz="1200" u="none" strike="noStrike" cap="none">
                        <a:latin typeface="Times New Roman"/>
                        <a:ea typeface="Times New Roman"/>
                        <a:cs typeface="Times New Roman"/>
                      </a:endParaRPr>
                    </a:p>
                  </a:txBody>
                  <a:tcPr marL="7150" marR="7150" marT="7150" marB="7150"/>
                </a:tc>
                <a:tc>
                  <a:txBody>
                    <a:bodyPr/>
                    <a:p>
                      <a:pPr marL="0" marR="0" lvl="0" indent="0" algn="just" rtl="0">
                        <a:spcBef>
                          <a:spcPts val="0"/>
                        </a:spcBef>
                        <a:spcAft>
                          <a:spcPts val="0"/>
                        </a:spcAft>
                        <a:buNone/>
                        <a:defRPr/>
                      </a:pPr>
                      <a:r>
                        <a:rPr lang="en" sz="1200" u="none" strike="noStrike" cap="none">
                          <a:solidFill>
                            <a:srgbClr val="000000"/>
                          </a:solidFill>
                          <a:latin typeface="Times New Roman"/>
                          <a:ea typeface="Times New Roman"/>
                          <a:cs typeface="Times New Roman"/>
                        </a:rPr>
                        <a:t> </a:t>
                      </a:r>
                      <a:endParaRPr sz="1200" u="none" strike="noStrike" cap="none">
                        <a:latin typeface="Times New Roman"/>
                        <a:ea typeface="Times New Roman"/>
                        <a:cs typeface="Times New Roman"/>
                      </a:endParaRPr>
                    </a:p>
                  </a:txBody>
                  <a:tcPr marL="51425" marR="51425" marT="0" marB="0"/>
                </a:tc>
              </a:tr>
            </a:tbl>
          </a:graphicData>
        </a:graphic>
      </p:graphicFrame>
      <p:sp>
        <p:nvSpPr>
          <p:cNvPr id="841054535" name="Google Shape;858;p75"/>
          <p:cNvSpPr txBox="1">
            <a:spLocks noGrp="1"/>
          </p:cNvSpPr>
          <p:nvPr>
            <p:ph type="sldNum" idx="12"/>
          </p:nvPr>
        </p:nvSpPr>
        <p:spPr bwMode="auto">
          <a:xfrm>
            <a:off x="6945575" y="47436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38</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77947216" name="Google Shape;863;p76"/>
          <p:cNvSpPr txBox="1"/>
          <p:nvPr/>
        </p:nvSpPr>
        <p:spPr bwMode="auto">
          <a:xfrm>
            <a:off x="298344" y="78650"/>
            <a:ext cx="8547300" cy="469500"/>
          </a:xfrm>
          <a:prstGeom prst="rect">
            <a:avLst/>
          </a:prstGeom>
          <a:noFill/>
          <a:ln w="9525"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defRPr/>
            </a:pPr>
            <a:r>
              <a:rPr lang="en" sz="1300">
                <a:solidFill>
                  <a:schemeClr val="dk1"/>
                </a:solidFill>
                <a:latin typeface="Times New Roman"/>
                <a:ea typeface="Times New Roman"/>
                <a:cs typeface="Times New Roman"/>
              </a:rPr>
              <a:t>The following table shows the aspects addressed for certain Program Outcomes (POs) addressed in EEE 4700/4800 for Project and Thesis. </a:t>
            </a:r>
            <a:endParaRPr sz="1000"/>
          </a:p>
        </p:txBody>
      </p:sp>
      <p:graphicFrame>
        <p:nvGraphicFramePr>
          <p:cNvPr id="1920093473" name="Google Shape;864;p76"/>
          <p:cNvGraphicFramePr>
            <a:graphicFrameLocks xmlns:a="http://schemas.openxmlformats.org/drawingml/2006/main"/>
          </p:cNvGraphicFramePr>
          <p:nvPr/>
        </p:nvGraphicFramePr>
        <p:xfrm>
          <a:off x="-25" y="704775"/>
          <a:ext cx="3000000" cy="3000000"/>
        </p:xfrm>
        <a:graphic>
          <a:graphicData uri="http://schemas.openxmlformats.org/drawingml/2006/table">
            <a:tbl>
              <a:tblPr firstRow="0" firstCol="0" lastRow="0" lastCol="0" bandRow="0" bandCol="0">
                <a:tableStyleId>{EDD8A555-CDD4-4B66-9EB3-802C7214889D}</a:tableStyleId>
                <a:noFill/>
              </a:tblPr>
              <a:tblGrid>
                <a:gridCol w="1921025"/>
                <a:gridCol w="4379875"/>
                <a:gridCol w="1921025"/>
                <a:gridCol w="922099"/>
              </a:tblGrid>
              <a:tr h="377225">
                <a:tc>
                  <a:txBody>
                    <a:bodyPr/>
                    <a:p>
                      <a:pPr marL="0" lvl="0" indent="0" algn="ctr" rtl="0">
                        <a:spcBef>
                          <a:spcPts val="0"/>
                        </a:spcBef>
                        <a:spcAft>
                          <a:spcPts val="0"/>
                        </a:spcAft>
                        <a:buNone/>
                        <a:defRPr/>
                      </a:pPr>
                      <a:r>
                        <a:rPr lang="en" sz="1200" b="1">
                          <a:latin typeface="Times New Roman"/>
                          <a:ea typeface="Times New Roman"/>
                          <a:cs typeface="Times New Roman"/>
                        </a:rPr>
                        <a:t>POs</a:t>
                      </a: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b="1" u="none" strike="noStrike" cap="none">
                          <a:latin typeface="Times New Roman"/>
                          <a:ea typeface="Times New Roman"/>
                          <a:cs typeface="Times New Roman"/>
                        </a:rPr>
                        <a:t>Statement</a:t>
                      </a:r>
                      <a:endParaRPr sz="1200" b="1"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b="1" u="none" strike="noStrike" cap="none">
                          <a:latin typeface="Times New Roman"/>
                          <a:ea typeface="Times New Roman"/>
                          <a:cs typeface="Times New Roman"/>
                        </a:rPr>
                        <a:t>Different Aspects</a:t>
                      </a:r>
                      <a:endParaRPr sz="1200" b="1"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b="1" u="none" strike="noStrike" cap="none">
                          <a:latin typeface="Times New Roman"/>
                          <a:ea typeface="Times New Roman"/>
                          <a:cs typeface="Times New Roman"/>
                        </a:rPr>
                        <a:t>Put Tick</a:t>
                      </a:r>
                      <a:endParaRPr sz="900" b="1"/>
                    </a:p>
                    <a:p>
                      <a:pPr marL="0" marR="0" lvl="0" indent="0" algn="ctr" rtl="0">
                        <a:spcBef>
                          <a:spcPts val="0"/>
                        </a:spcBef>
                        <a:spcAft>
                          <a:spcPts val="0"/>
                        </a:spcAft>
                        <a:buNone/>
                        <a:defRPr/>
                      </a:pPr>
                      <a:r>
                        <a:rPr lang="en" sz="1200" b="1" u="none" strike="noStrike" cap="none">
                          <a:latin typeface="Times New Roman"/>
                          <a:ea typeface="Times New Roman"/>
                          <a:cs typeface="Times New Roman"/>
                        </a:rPr>
                        <a:t>( √ )</a:t>
                      </a:r>
                      <a:endParaRPr sz="1200" b="1" u="none" strike="noStrike" cap="none">
                        <a:latin typeface="Times New Roman"/>
                        <a:ea typeface="Times New Roman"/>
                        <a:cs typeface="Times New Roman"/>
                      </a:endParaRPr>
                    </a:p>
                  </a:txBody>
                  <a:tcPr marL="16000" marR="16000" marT="0" marB="0" anchor="ctr">
                    <a:solidFill>
                      <a:srgbClr val="BBD6EE"/>
                    </a:solidFill>
                  </a:tcPr>
                </a:tc>
              </a:tr>
              <a:tr h="188625">
                <a:tc rowSpan="5">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PO3</a:t>
                      </a:r>
                      <a:endParaRPr sz="1200" u="none" strike="noStrike" cap="none">
                        <a:latin typeface="Times New Roman"/>
                        <a:ea typeface="Times New Roman"/>
                        <a:cs typeface="Times New Roman"/>
                      </a:endParaRPr>
                    </a:p>
                  </a:txBody>
                  <a:tcPr marL="16000" marR="16000" marT="0" marB="0" anchor="ctr">
                    <a:solidFill>
                      <a:srgbClr val="BBD6EE"/>
                    </a:solidFill>
                  </a:tcPr>
                </a:tc>
                <a:tc rowSpan="5">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Design/development of solutions: Design solutions for complex electrical and electronic engineering problems and design systems, components or processes that meet specified needs with appropriate consideration for public health and safety, cultural, societal, and environmental considerations. </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Public health </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endParaRPr sz="1200" u="none" strike="noStrike" cap="none">
                        <a:latin typeface="Times New Roman"/>
                        <a:ea typeface="Times New Roman"/>
                        <a:cs typeface="Times New Roman"/>
                      </a:endParaRPr>
                    </a:p>
                  </a:txBody>
                  <a:tcPr marL="16000" marR="16000" marT="0" marB="0" anchor="ctr">
                    <a:solidFill>
                      <a:srgbClr val="BBD6EE"/>
                    </a:solidFill>
                  </a:tcPr>
                </a:tc>
              </a:tr>
              <a:tr h="1886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Safety</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endParaRPr sz="1200" u="none" strike="noStrike" cap="none">
                        <a:latin typeface="Times New Roman"/>
                        <a:ea typeface="Times New Roman"/>
                        <a:cs typeface="Times New Roman"/>
                      </a:endParaRPr>
                    </a:p>
                  </a:txBody>
                  <a:tcPr marL="16000" marR="16000" marT="0" marB="0" anchor="ctr">
                    <a:solidFill>
                      <a:srgbClr val="BBD6EE"/>
                    </a:solidFill>
                  </a:tcPr>
                </a:tc>
              </a:tr>
              <a:tr h="1886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Cultural</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r h="1886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Societal </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r h="356950">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Environmental</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lnSpc>
                          <a:spcPct val="100000"/>
                        </a:lnSpc>
                        <a:spcBef>
                          <a:spcPts val="0"/>
                        </a:spcBef>
                        <a:spcAft>
                          <a:spcPts val="0"/>
                        </a:spcAft>
                        <a:buClr>
                          <a:schemeClr val="dk1"/>
                        </a:buClr>
                        <a:buSzPts val="1400"/>
                        <a:buFont typeface="Times New Roman"/>
                        <a:buNone/>
                        <a:defRPr/>
                      </a:pP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r h="188625">
                <a:tc rowSpan="3">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PO4</a:t>
                      </a:r>
                      <a:endParaRPr sz="1200" u="none" strike="noStrike" cap="none">
                        <a:latin typeface="Times New Roman"/>
                        <a:ea typeface="Times New Roman"/>
                        <a:cs typeface="Times New Roman"/>
                      </a:endParaRPr>
                    </a:p>
                  </a:txBody>
                  <a:tcPr marL="16000" marR="16000" marT="0" marB="0" anchor="ctr">
                    <a:solidFill>
                      <a:srgbClr val="BBD6EE"/>
                    </a:solidFill>
                  </a:tcPr>
                </a:tc>
                <a:tc rowSpan="3">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Investigation: Conduct investigations of complex electrical and electronic engineering problems using research-based knowledge and research methods including design of experiments, analysis and interpretation of data, and synthesis of information to provide valid conclusions.</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Design of experiments</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16000" marR="16000" marT="0" marB="0" anchor="ctr">
                    <a:solidFill>
                      <a:srgbClr val="BBD6EE"/>
                    </a:solidFill>
                  </a:tcPr>
                </a:tc>
              </a:tr>
              <a:tr h="3772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Analysis and interpretation of data</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16000" marR="16000" marT="0" marB="0" anchor="ctr">
                    <a:solidFill>
                      <a:srgbClr val="BBD6EE"/>
                    </a:solidFill>
                  </a:tcPr>
                </a:tc>
              </a:tr>
              <a:tr h="407700">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Synthesis of information</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16000" marR="16000" marT="0" marB="0" anchor="ctr">
                    <a:solidFill>
                      <a:srgbClr val="BBD6EE"/>
                    </a:solidFill>
                  </a:tcPr>
                </a:tc>
              </a:tr>
              <a:tr h="188625">
                <a:tc rowSpan="5">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PO6</a:t>
                      </a:r>
                      <a:endParaRPr sz="1200" u="none" strike="noStrike" cap="none">
                        <a:latin typeface="Times New Roman"/>
                        <a:ea typeface="Times New Roman"/>
                        <a:cs typeface="Times New Roman"/>
                      </a:endParaRPr>
                    </a:p>
                  </a:txBody>
                  <a:tcPr marL="16000" marR="16000" marT="0" marB="0" anchor="ctr">
                    <a:solidFill>
                      <a:srgbClr val="BBD6EE"/>
                    </a:solidFill>
                  </a:tcPr>
                </a:tc>
                <a:tc rowSpan="5">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The engineer and society: Apply reasoning informed by contextual knowledge to assess societal, health, safety, legal and cultural issues and the consequent responsibilities relevant to professional engineering practice and solutions to complex electrical and electronic engineering problems. </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Societal</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lvl="0" indent="0" algn="ctr" rtl="0">
                        <a:spcBef>
                          <a:spcPts val="0"/>
                        </a:spcBef>
                        <a:spcAft>
                          <a:spcPts val="0"/>
                        </a:spcAft>
                        <a:buNone/>
                        <a:defRPr/>
                      </a:pPr>
                      <a:r>
                        <a:rPr lang="en" sz="1200">
                          <a:latin typeface="Times New Roman"/>
                          <a:ea typeface="Times New Roman"/>
                          <a:cs typeface="Times New Roman"/>
                        </a:rPr>
                        <a:t>√</a:t>
                      </a: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r h="1886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Health</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endParaRPr sz="1200" u="none" strike="noStrike" cap="none">
                        <a:latin typeface="Times New Roman"/>
                        <a:ea typeface="Times New Roman"/>
                        <a:cs typeface="Times New Roman"/>
                      </a:endParaRPr>
                    </a:p>
                  </a:txBody>
                  <a:tcPr marL="16000" marR="16000" marT="0" marB="0" anchor="ctr">
                    <a:solidFill>
                      <a:srgbClr val="BBD6EE"/>
                    </a:solidFill>
                  </a:tcPr>
                </a:tc>
              </a:tr>
              <a:tr h="1886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Safety</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16000" marR="16000" marT="0" marB="0" anchor="ctr">
                    <a:solidFill>
                      <a:srgbClr val="BBD6EE"/>
                    </a:solidFill>
                  </a:tcPr>
                </a:tc>
              </a:tr>
              <a:tr h="1886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Legal</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r h="41107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Cultural</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r h="188625">
                <a:tc rowSpan="2">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PO7</a:t>
                      </a:r>
                      <a:endParaRPr sz="1200" u="none" strike="noStrike" cap="none">
                        <a:latin typeface="Times New Roman"/>
                        <a:ea typeface="Times New Roman"/>
                        <a:cs typeface="Times New Roman"/>
                      </a:endParaRPr>
                    </a:p>
                  </a:txBody>
                  <a:tcPr marL="16000" marR="16000" marT="0" marB="0" anchor="ctr">
                    <a:solidFill>
                      <a:srgbClr val="BBD6EE"/>
                    </a:solidFill>
                  </a:tcPr>
                </a:tc>
                <a:tc rowSpan="2">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Environment and sustainability: Understand and evaluate the sustainability and impact of professional engineering work in the solution of complex electrical and electronic engineering problems in societal and environmental contexts.</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Societal</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lvl="0" indent="0" algn="ctr" rtl="0">
                        <a:spcBef>
                          <a:spcPts val="0"/>
                        </a:spcBef>
                        <a:spcAft>
                          <a:spcPts val="0"/>
                        </a:spcAft>
                        <a:buNone/>
                        <a:defRPr/>
                      </a:pPr>
                      <a:r>
                        <a:rPr lang="en" sz="1200">
                          <a:latin typeface="Times New Roman"/>
                          <a:ea typeface="Times New Roman"/>
                          <a:cs typeface="Times New Roman"/>
                        </a:rPr>
                        <a:t>√</a:t>
                      </a: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r h="57597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Environmental</a:t>
                      </a:r>
                      <a:endParaRPr sz="1200" u="none" strike="noStrike" cap="none">
                        <a:latin typeface="Times New Roman"/>
                        <a:ea typeface="Times New Roman"/>
                        <a:cs typeface="Times New Roman"/>
                      </a:endParaRPr>
                    </a:p>
                  </a:txBody>
                  <a:tcPr marL="16000" marR="16000" marT="0" marB="0" anchor="ctr">
                    <a:solidFill>
                      <a:srgbClr val="BBD6EE"/>
                    </a:solidFill>
                  </a:tcPr>
                </a:tc>
                <a:tc>
                  <a:txBody>
                    <a:bodyPr/>
                    <a:p>
                      <a:pPr marL="0" lvl="0" indent="0" algn="ctr" rtl="0">
                        <a:spcBef>
                          <a:spcPts val="0"/>
                        </a:spcBef>
                        <a:spcAft>
                          <a:spcPts val="0"/>
                        </a:spcAft>
                        <a:buNone/>
                        <a:defRPr/>
                      </a:pPr>
                      <a:r>
                        <a:rPr lang="en" sz="1200">
                          <a:latin typeface="Times New Roman"/>
                          <a:ea typeface="Times New Roman"/>
                          <a:cs typeface="Times New Roman"/>
                        </a:rPr>
                        <a:t>√</a:t>
                      </a: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16000" marR="16000" marT="0" marB="0" anchor="ctr">
                    <a:solidFill>
                      <a:srgbClr val="BBD6EE"/>
                    </a:solidFill>
                  </a:tcPr>
                </a:tc>
              </a:tr>
            </a:tbl>
          </a:graphicData>
        </a:graphic>
      </p:graphicFrame>
      <p:sp>
        <p:nvSpPr>
          <p:cNvPr id="1911090427" name="Google Shape;865;p76"/>
          <p:cNvSpPr txBox="1">
            <a:spLocks noGrp="1"/>
          </p:cNvSpPr>
          <p:nvPr>
            <p:ph type="sldNum" idx="12"/>
          </p:nvPr>
        </p:nvSpPr>
        <p:spPr bwMode="auto">
          <a:xfrm>
            <a:off x="6914100" y="486958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39</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622732785" name="Google Shape;870;p77"/>
          <p:cNvGraphicFramePr>
            <a:graphicFrameLocks xmlns:a="http://schemas.openxmlformats.org/drawingml/2006/main"/>
          </p:cNvGraphicFramePr>
          <p:nvPr/>
        </p:nvGraphicFramePr>
        <p:xfrm>
          <a:off x="0" y="0"/>
          <a:ext cx="3000000" cy="3000000"/>
        </p:xfrm>
        <a:graphic>
          <a:graphicData uri="http://schemas.openxmlformats.org/drawingml/2006/table">
            <a:tbl>
              <a:tblPr firstRow="0" firstCol="0" lastRow="0" lastCol="0" bandRow="0" bandCol="0">
                <a:tableStyleId>{EDD8A555-CDD4-4B66-9EB3-802C7214889D}</a:tableStyleId>
                <a:noFill/>
              </a:tblPr>
              <a:tblGrid>
                <a:gridCol w="1921025"/>
                <a:gridCol w="4379900"/>
                <a:gridCol w="1921025"/>
                <a:gridCol w="922099"/>
              </a:tblGrid>
              <a:tr h="270725">
                <a:tc rowSpan="3">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PO8</a:t>
                      </a:r>
                      <a:endParaRPr sz="1200" u="none" strike="noStrike" cap="none">
                        <a:latin typeface="Times New Roman"/>
                        <a:ea typeface="Times New Roman"/>
                        <a:cs typeface="Times New Roman"/>
                      </a:endParaRPr>
                    </a:p>
                  </a:txBody>
                  <a:tcPr marL="34000" marR="34000" marT="0" marB="0" anchor="ctr">
                    <a:solidFill>
                      <a:srgbClr val="BBD6EE"/>
                    </a:solidFill>
                  </a:tcPr>
                </a:tc>
                <a:tc rowSpan="3">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Ethics: Apply ethical principles embedded with religious values, professional ethics and responsibilities, and norms of electrical and electronic engineering practice. </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Religious values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34000" marR="34000" marT="0" marB="0" anchor="ctr">
                    <a:solidFill>
                      <a:srgbClr val="BBD6EE"/>
                    </a:solidFill>
                  </a:tcPr>
                </a:tc>
              </a:tr>
              <a:tr h="5414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Professional ethics and responsibilities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135350">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Norms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234825">
                <a:tc rowSpan="2">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PO9</a:t>
                      </a:r>
                      <a:endParaRPr sz="1200" u="none" strike="noStrike" cap="none">
                        <a:latin typeface="Times New Roman"/>
                        <a:ea typeface="Times New Roman"/>
                        <a:cs typeface="Times New Roman"/>
                      </a:endParaRPr>
                    </a:p>
                  </a:txBody>
                  <a:tcPr marL="34000" marR="34000" marT="0" marB="0" anchor="ctr">
                    <a:solidFill>
                      <a:srgbClr val="BBD6EE"/>
                    </a:solidFill>
                  </a:tcPr>
                </a:tc>
                <a:tc rowSpan="2">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Individual work and teamwork: Function effectively as an individual, and as a member or leader in diverse teams and in multi-disciplinary settings.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Individual</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441950">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Teamwork</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541425">
                <a:tc rowSpan="4">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PO10</a:t>
                      </a:r>
                      <a:endParaRPr sz="1200" u="none" strike="noStrike" cap="none">
                        <a:latin typeface="Times New Roman"/>
                        <a:ea typeface="Times New Roman"/>
                        <a:cs typeface="Times New Roman"/>
                      </a:endParaRPr>
                    </a:p>
                  </a:txBody>
                  <a:tcPr marL="34000" marR="34000" marT="0" marB="0" anchor="ctr">
                    <a:solidFill>
                      <a:srgbClr val="BBD6EE"/>
                    </a:solidFill>
                  </a:tcPr>
                </a:tc>
                <a:tc rowSpan="4">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Communication: Communicate effectively on complex engineering activities with the engineering community and with society at large, such as being able to comprehend and write effective reports and design documentation, make effective presentations, and give and receive clear instructions.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Comprehend and write effective reports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40607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Design documentation</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5414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Make effective presentations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40607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Give and receive clear instructions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406075">
                <a:tc rowSpan="4">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PO11</a:t>
                      </a:r>
                      <a:endParaRPr sz="1200" u="none" strike="noStrike" cap="none">
                        <a:latin typeface="Times New Roman"/>
                        <a:ea typeface="Times New Roman"/>
                        <a:cs typeface="Times New Roman"/>
                      </a:endParaRPr>
                    </a:p>
                  </a:txBody>
                  <a:tcPr marL="34000" marR="34000" marT="0" marB="0" anchor="ctr">
                    <a:solidFill>
                      <a:srgbClr val="BBD6EE"/>
                    </a:solidFill>
                  </a:tcPr>
                </a:tc>
                <a:tc rowSpan="4">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Project management and finance: Demonstrate knowledge and understanding of engineering management principles and economic decision-making and apply these to one’s own work, as a member and leader in a team, to manage projects and in multidisciplinary environments.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Engineering management principles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endParaRPr sz="1200" u="none" strike="noStrike" cap="none">
                        <a:latin typeface="Times New Roman"/>
                        <a:ea typeface="Times New Roman"/>
                        <a:cs typeface="Times New Roman"/>
                      </a:endParaRPr>
                    </a:p>
                  </a:txBody>
                  <a:tcPr marL="34000" marR="34000" marT="0" marB="0" anchor="ctr">
                    <a:solidFill>
                      <a:srgbClr val="BBD6EE"/>
                    </a:solidFill>
                  </a:tcPr>
                </a:tc>
              </a:tr>
              <a:tr h="40607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Economic decision-making</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r>
                        <a:rPr lang="en" sz="1200">
                          <a:latin typeface="Times New Roman"/>
                          <a:ea typeface="Times New Roman"/>
                          <a:cs typeface="Times New Roman"/>
                        </a:rPr>
                        <a:t>√</a:t>
                      </a:r>
                      <a:endParaRPr sz="1200">
                        <a:latin typeface="Times New Roman"/>
                        <a:ea typeface="Times New Roman"/>
                        <a:cs typeface="Times New Roman"/>
                      </a:endParaRPr>
                    </a:p>
                  </a:txBody>
                  <a:tcPr marL="34000" marR="34000" marT="0" marB="0" anchor="ctr">
                    <a:solidFill>
                      <a:srgbClr val="BBD6EE"/>
                    </a:solidFill>
                  </a:tcPr>
                </a:tc>
              </a:tr>
              <a:tr h="270725">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Manage projects</a:t>
                      </a:r>
                      <a:endParaRPr sz="1200" u="none" strike="noStrike" cap="none">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r h="423450">
                <a:tc vMerge="1">
                  <a:txBody>
                    <a:bodyPr/>
                    <a:p>
                      <a:pPr>
                        <a:defRPr/>
                      </a:pPr>
                      <a:endParaRPr lang="en-US"/>
                    </a:p>
                  </a:txBody>
                  <a:tcPr/>
                </a:tc>
                <a:tc vMerge="1">
                  <a:txBody>
                    <a:bodyPr/>
                    <a:p>
                      <a:pPr>
                        <a:defRPr/>
                      </a:pPr>
                      <a:endParaRPr lang="en-US"/>
                    </a:p>
                  </a:txBody>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Multidisciplinary environments</a:t>
                      </a:r>
                      <a:endParaRPr sz="1200" u="none" strike="noStrike" cap="none">
                        <a:latin typeface="Times New Roman"/>
                        <a:ea typeface="Times New Roman"/>
                        <a:cs typeface="Times New Roman"/>
                      </a:endParaRPr>
                    </a:p>
                    <a:p>
                      <a:pPr marL="0" marR="0" lvl="0" indent="0" algn="ctr" rtl="0">
                        <a:spcBef>
                          <a:spcPts val="0"/>
                        </a:spcBef>
                        <a:spcAft>
                          <a:spcPts val="0"/>
                        </a:spcAft>
                        <a:buNone/>
                        <a:defRPr/>
                      </a:pPr>
                      <a:endParaRPr sz="1200">
                        <a:latin typeface="Times New Roman"/>
                        <a:ea typeface="Times New Roman"/>
                        <a:cs typeface="Times New Roman"/>
                      </a:endParaRPr>
                    </a:p>
                  </a:txBody>
                  <a:tcPr marL="34000" marR="34000" marT="0" marB="0" anchor="ctr">
                    <a:solidFill>
                      <a:srgbClr val="BBD6EE"/>
                    </a:solidFill>
                  </a:tcPr>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34000" marR="34000" marT="0" marB="0" anchor="ctr">
                    <a:solidFill>
                      <a:srgbClr val="BBD6EE"/>
                    </a:solidFill>
                  </a:tcPr>
                </a:tc>
              </a:tr>
            </a:tbl>
          </a:graphicData>
        </a:graphic>
      </p:graphicFrame>
      <p:sp>
        <p:nvSpPr>
          <p:cNvPr id="1917295371" name="Google Shape;871;p77"/>
          <p:cNvSpPr txBox="1">
            <a:spLocks noGrp="1"/>
          </p:cNvSpPr>
          <p:nvPr>
            <p:ph type="sldNum" idx="12"/>
          </p:nvPr>
        </p:nvSpPr>
        <p:spPr bwMode="auto">
          <a:xfrm>
            <a:off x="6929825" y="486958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40</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2020788440" name="Google Shape;876;p78"/>
          <p:cNvGraphicFramePr>
            <a:graphicFrameLocks xmlns:a="http://schemas.openxmlformats.org/drawingml/2006/main"/>
          </p:cNvGraphicFramePr>
          <p:nvPr/>
        </p:nvGraphicFramePr>
        <p:xfrm>
          <a:off x="-12" y="990857"/>
          <a:ext cx="3000000" cy="3000000"/>
        </p:xfrm>
        <a:graphic>
          <a:graphicData uri="http://schemas.openxmlformats.org/drawingml/2006/table">
            <a:tbl>
              <a:tblPr firstRow="1" firstCol="1" lastRow="0" lastCol="0" bandRow="1" bandCol="0">
                <a:tableStyleId>{EDD8A555-CDD4-4B66-9EB3-802C7214889D}</a:tableStyleId>
                <a:noFill/>
              </a:tblPr>
              <a:tblGrid>
                <a:gridCol w="559625"/>
                <a:gridCol w="7859725"/>
                <a:gridCol w="724675"/>
              </a:tblGrid>
              <a:tr h="664775">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K</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Knowledge Profile (Attribute)</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Put Tick</a:t>
                      </a:r>
                      <a:endParaRPr sz="1100"/>
                    </a:p>
                    <a:p>
                      <a:pPr marL="0" marR="0" lvl="0" indent="0" algn="ctr" rtl="0">
                        <a:spcBef>
                          <a:spcPts val="0"/>
                        </a:spcBef>
                        <a:spcAft>
                          <a:spcPts val="0"/>
                        </a:spcAft>
                        <a:buNone/>
                        <a:defRPr/>
                      </a:pPr>
                      <a:r>
                        <a:rPr lang="en" sz="1200" u="none" strike="noStrike" cap="none">
                          <a:latin typeface="Times New Roman"/>
                          <a:ea typeface="Times New Roman"/>
                          <a:cs typeface="Times New Roman"/>
                        </a:rPr>
                        <a:t>( √ )</a:t>
                      </a:r>
                      <a:endParaRPr sz="1200" u="none" strike="noStrike" cap="none">
                        <a:latin typeface="Times New Roman"/>
                        <a:ea typeface="Times New Roman"/>
                        <a:cs typeface="Times New Roman"/>
                      </a:endParaRPr>
                    </a:p>
                  </a:txBody>
                  <a:tcPr marL="51425" marR="51425" marT="0" marB="0"/>
                </a:tc>
              </a:tr>
              <a:tr h="44320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K3</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A systematic, theory-based formulation of engineering fundamentals required in the engineering discipline</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664775">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K4</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Engineering specialist knowledge that provides theoretical frameworks and bodies of knowledge for the accepted practice areas in the engineering discipline; much is at the forefront of the discipline</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22160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K5</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Knowledge that supports engineering design in a practice area</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44320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K6</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Knowledge of engineering practice (technology) in the practice areas in the engineering discipline</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88640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K7</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Comprehension of the role of engineering in society and identified issues in engineering practice in the discipline: ethics and the engineer’s professional responsibility to public safety; the impacts of engineering activity; economic, social, cultural, environmental and sustainability</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 </a:t>
                      </a:r>
                      <a:r>
                        <a:rPr lang="en" sz="1200">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22160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K8</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Engagement with selected knowledge in the research literature of the discipline</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bl>
          </a:graphicData>
        </a:graphic>
      </p:graphicFrame>
      <p:sp>
        <p:nvSpPr>
          <p:cNvPr id="793546319" name="Google Shape;877;p78"/>
          <p:cNvSpPr txBox="1"/>
          <p:nvPr/>
        </p:nvSpPr>
        <p:spPr bwMode="auto">
          <a:xfrm>
            <a:off x="928340" y="33784"/>
            <a:ext cx="6991800" cy="500100"/>
          </a:xfrm>
          <a:prstGeom prst="rect">
            <a:avLst/>
          </a:prstGeom>
          <a:noFill/>
          <a:ln w="7150"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defRPr/>
            </a:pPr>
            <a:r>
              <a:rPr lang="en" sz="1400" b="0" i="0" u="none" strike="noStrike" cap="none">
                <a:solidFill>
                  <a:schemeClr val="dk1"/>
                </a:solidFill>
                <a:latin typeface="Arial"/>
                <a:ea typeface="Arial"/>
                <a:cs typeface="Arial"/>
              </a:rPr>
              <a:t>The following table shows the Knowledge Profiles (K3 – K8) addressed in EEE 4700/4800. </a:t>
            </a:r>
            <a:endParaRPr sz="800" b="0" i="0" u="none" strike="noStrike" cap="none">
              <a:solidFill>
                <a:schemeClr val="dk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724555533" name="Google Shape;882;p79"/>
          <p:cNvGraphicFramePr>
            <a:graphicFrameLocks xmlns:a="http://schemas.openxmlformats.org/drawingml/2006/main"/>
          </p:cNvGraphicFramePr>
          <p:nvPr/>
        </p:nvGraphicFramePr>
        <p:xfrm>
          <a:off x="0" y="643983"/>
          <a:ext cx="3000000" cy="3000000"/>
        </p:xfrm>
        <a:graphic>
          <a:graphicData uri="http://schemas.openxmlformats.org/drawingml/2006/table">
            <a:tbl>
              <a:tblPr firstRow="1" firstCol="1" lastRow="0" lastCol="0" bandRow="1" bandCol="0">
                <a:tableStyleId>{EDD8A555-CDD4-4B66-9EB3-802C7214889D}</a:tableStyleId>
                <a:noFill/>
              </a:tblPr>
              <a:tblGrid>
                <a:gridCol w="2058025"/>
                <a:gridCol w="6278725"/>
                <a:gridCol w="807275"/>
              </a:tblGrid>
              <a:tr h="223375">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P</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Range of Complex Engineering Problem Solving</a:t>
                      </a:r>
                      <a:endParaRPr sz="1200" u="none" strike="noStrike" cap="none">
                        <a:latin typeface="Times New Roman"/>
                        <a:ea typeface="Times New Roman"/>
                        <a:cs typeface="Times New Roman"/>
                      </a:endParaRPr>
                    </a:p>
                  </a:txBody>
                  <a:tcPr marL="51425" marR="51425" marT="0" marB="0"/>
                </a:tc>
                <a:tc rowSpan="2">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Put Tick</a:t>
                      </a:r>
                      <a:endParaRPr sz="1100"/>
                    </a:p>
                    <a:p>
                      <a:pPr marL="0" marR="0" lvl="0" indent="0" algn="ctr" rtl="0">
                        <a:spcBef>
                          <a:spcPts val="0"/>
                        </a:spcBef>
                        <a:spcAft>
                          <a:spcPts val="0"/>
                        </a:spcAft>
                        <a:buNone/>
                        <a:defRPr/>
                      </a:pPr>
                      <a:r>
                        <a:rPr lang="en" sz="1200" u="none" strike="noStrike" cap="none">
                          <a:latin typeface="Times New Roman"/>
                          <a:ea typeface="Times New Roman"/>
                          <a:cs typeface="Times New Roman"/>
                        </a:rPr>
                        <a:t>( √ )</a:t>
                      </a:r>
                      <a:endParaRPr sz="1200" u="none" strike="noStrike" cap="none">
                        <a:latin typeface="Times New Roman"/>
                        <a:ea typeface="Times New Roman"/>
                        <a:cs typeface="Times New Roman"/>
                      </a:endParaRPr>
                    </a:p>
                  </a:txBody>
                  <a:tcPr marL="51425" marR="51425" marT="0" marB="0"/>
                </a:tc>
              </a:tr>
              <a:tr h="44675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Attribute</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Complex Engineering Problems have characteristic P1 and some or all of P2 to P7:</a:t>
                      </a:r>
                      <a:endParaRPr sz="1200" u="none" strike="noStrike" cap="none">
                        <a:latin typeface="Times New Roman"/>
                        <a:ea typeface="Times New Roman"/>
                        <a:cs typeface="Times New Roman"/>
                      </a:endParaRPr>
                    </a:p>
                  </a:txBody>
                  <a:tcPr marL="51425" marR="51425" marT="0" marB="0"/>
                </a:tc>
                <a:tc vMerge="1">
                  <a:txBody>
                    <a:bodyPr/>
                    <a:p>
                      <a:pPr>
                        <a:defRPr/>
                      </a:pPr>
                      <a:endParaRPr lang="en-US"/>
                    </a:p>
                  </a:txBody>
                  <a:tcPr/>
                </a:tc>
              </a:tr>
              <a:tr h="67010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Depth of knowledge required</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P1: Cannot be resolved without in-depth engineering knowledge at the level of one or more of K3, K4, K5, K6 or K8 which allows a fundamentals-based, first principles analytical approach</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nchor="ctr"/>
                </a:tc>
              </a:tr>
              <a:tr h="44675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Range of conflicting requirements</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P2: Involve wide-ranging or conflicting technical, engineering and other issues</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44675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Depth of analysis required</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P3: Have no obvious solution and require abstract thinking, originality in analysis to formulate suitable models</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223375">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Familiarity of issues</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P4: Involve infrequently encountered issues</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44675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Extent of applicable codes</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P5: Are outside problems encompassed by standards and codes of practice for professional engineering</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200" u="none" strike="noStrike" cap="none">
                          <a:latin typeface="Times New Roman"/>
                          <a:ea typeface="Times New Roman"/>
                          <a:cs typeface="Times New Roman"/>
                        </a:rPr>
                        <a:t>√</a:t>
                      </a:r>
                      <a:endParaRPr sz="1200" u="none" strike="noStrike" cap="none">
                        <a:latin typeface="Times New Roman"/>
                        <a:ea typeface="Times New Roman"/>
                        <a:cs typeface="Times New Roman"/>
                      </a:endParaRPr>
                    </a:p>
                  </a:txBody>
                  <a:tcPr marL="51425" marR="51425" marT="0" marB="0"/>
                </a:tc>
              </a:tr>
              <a:tr h="66815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Extent of stakeholder involvement and conflicting requirements</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P6: Involve diverse groups of stakeholders with widely varying needs</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endParaRPr sz="1200" u="none" strike="noStrike" cap="none">
                        <a:latin typeface="Times New Roman"/>
                        <a:ea typeface="Times New Roman"/>
                        <a:cs typeface="Times New Roman"/>
                      </a:endParaRPr>
                    </a:p>
                  </a:txBody>
                  <a:tcPr marL="51425" marR="51425" marT="0" marB="0"/>
                </a:tc>
              </a:tr>
              <a:tr h="478900">
                <a:tc>
                  <a:txBody>
                    <a:bodyPr/>
                    <a:p>
                      <a:pPr marL="0" marR="0" lvl="0" indent="0" algn="l" rtl="0">
                        <a:spcBef>
                          <a:spcPts val="0"/>
                        </a:spcBef>
                        <a:spcAft>
                          <a:spcPts val="0"/>
                        </a:spcAft>
                        <a:buNone/>
                        <a:defRPr/>
                      </a:pPr>
                      <a:r>
                        <a:rPr lang="en" sz="1200" u="none" strike="noStrike" cap="none">
                          <a:latin typeface="Times New Roman"/>
                          <a:ea typeface="Times New Roman"/>
                          <a:cs typeface="Times New Roman"/>
                        </a:rPr>
                        <a:t>Interdependence</a:t>
                      </a:r>
                      <a:endParaRPr sz="12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200" u="none" strike="noStrike" cap="none">
                          <a:latin typeface="Times New Roman"/>
                          <a:ea typeface="Times New Roman"/>
                          <a:cs typeface="Times New Roman"/>
                        </a:rPr>
                        <a:t>P7: Are high level problems including many component parts or sub-problems</a:t>
                      </a:r>
                      <a:endParaRPr sz="12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endParaRPr sz="1200" u="none" strike="noStrike" cap="none">
                        <a:latin typeface="Times New Roman"/>
                        <a:ea typeface="Times New Roman"/>
                        <a:cs typeface="Times New Roman"/>
                      </a:endParaRPr>
                    </a:p>
                  </a:txBody>
                  <a:tcPr marL="51425" marR="51425" marT="0" marB="0"/>
                </a:tc>
              </a:tr>
            </a:tbl>
          </a:graphicData>
        </a:graphic>
      </p:graphicFrame>
      <p:sp>
        <p:nvSpPr>
          <p:cNvPr id="1423433967" name="Google Shape;883;p79"/>
          <p:cNvSpPr txBox="1"/>
          <p:nvPr/>
        </p:nvSpPr>
        <p:spPr bwMode="auto">
          <a:xfrm>
            <a:off x="415382" y="25091"/>
            <a:ext cx="8313300" cy="500100"/>
          </a:xfrm>
          <a:prstGeom prst="rect">
            <a:avLst/>
          </a:prstGeom>
          <a:noFill/>
          <a:ln w="7150"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defRPr/>
            </a:pPr>
            <a:r>
              <a:rPr lang="en" sz="1400">
                <a:solidFill>
                  <a:schemeClr val="dk1"/>
                </a:solidFill>
                <a:latin typeface="Times New Roman"/>
                <a:ea typeface="Times New Roman"/>
                <a:cs typeface="Times New Roman"/>
              </a:rPr>
              <a:t>The following table shows the attributes of ranges of Complex Engineering Problem Solving (P1 – P7) addressed in EEE 4700/4800. </a:t>
            </a:r>
            <a:endParaRPr sz="11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graphicFrame>
        <p:nvGraphicFramePr>
          <p:cNvPr id="2126337085" name="Google Shape;888;p80"/>
          <p:cNvGraphicFramePr>
            <a:graphicFrameLocks xmlns:a="http://schemas.openxmlformats.org/drawingml/2006/main"/>
          </p:cNvGraphicFramePr>
          <p:nvPr/>
        </p:nvGraphicFramePr>
        <p:xfrm>
          <a:off x="0" y="710454"/>
          <a:ext cx="3000000" cy="3000000"/>
        </p:xfrm>
        <a:graphic>
          <a:graphicData uri="http://schemas.openxmlformats.org/drawingml/2006/table">
            <a:tbl>
              <a:tblPr firstRow="1" firstCol="1" lastRow="0" lastCol="0" bandRow="1" bandCol="0">
                <a:tableStyleId>{EDD8A555-CDD4-4B66-9EB3-802C7214889D}</a:tableStyleId>
                <a:noFill/>
              </a:tblPr>
              <a:tblGrid>
                <a:gridCol w="1735950"/>
                <a:gridCol w="6616325"/>
                <a:gridCol w="791750"/>
              </a:tblGrid>
              <a:tr h="277075">
                <a:tc>
                  <a:txBody>
                    <a:bodyPr/>
                    <a:p>
                      <a:pPr marL="0" marR="0" lvl="0" indent="0" algn="l" rtl="0">
                        <a:spcBef>
                          <a:spcPts val="0"/>
                        </a:spcBef>
                        <a:spcAft>
                          <a:spcPts val="0"/>
                        </a:spcAft>
                        <a:buNone/>
                        <a:defRPr/>
                      </a:pPr>
                      <a:r>
                        <a:rPr lang="en" sz="1400" u="none" strike="noStrike" cap="none">
                          <a:latin typeface="Times New Roman"/>
                          <a:ea typeface="Times New Roman"/>
                          <a:cs typeface="Times New Roman"/>
                        </a:rPr>
                        <a:t>A</a:t>
                      </a:r>
                      <a:endParaRPr sz="14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400" u="none" strike="noStrike" cap="none">
                          <a:latin typeface="Times New Roman"/>
                          <a:ea typeface="Times New Roman"/>
                          <a:cs typeface="Times New Roman"/>
                        </a:rPr>
                        <a:t>Range of Complex Engineering Activities</a:t>
                      </a:r>
                      <a:endParaRPr sz="1400" u="none" strike="noStrike" cap="none">
                        <a:latin typeface="Times New Roman"/>
                        <a:ea typeface="Times New Roman"/>
                        <a:cs typeface="Times New Roman"/>
                      </a:endParaRPr>
                    </a:p>
                  </a:txBody>
                  <a:tcPr marL="51425" marR="51425" marT="0" marB="0"/>
                </a:tc>
                <a:tc rowSpan="2">
                  <a:txBody>
                    <a:bodyPr/>
                    <a:p>
                      <a:pPr marL="0" marR="0" lvl="0" indent="0" algn="ctr" rtl="0">
                        <a:spcBef>
                          <a:spcPts val="0"/>
                        </a:spcBef>
                        <a:spcAft>
                          <a:spcPts val="0"/>
                        </a:spcAft>
                        <a:buNone/>
                        <a:defRPr/>
                      </a:pPr>
                      <a:r>
                        <a:rPr lang="en" sz="1400" u="none" strike="noStrike" cap="none">
                          <a:latin typeface="Times New Roman"/>
                          <a:ea typeface="Times New Roman"/>
                          <a:cs typeface="Times New Roman"/>
                        </a:rPr>
                        <a:t>Put Tick</a:t>
                      </a:r>
                      <a:endParaRPr sz="1100"/>
                    </a:p>
                    <a:p>
                      <a:pPr marL="0" marR="0" lvl="0" indent="0" algn="ctr" rtl="0">
                        <a:spcBef>
                          <a:spcPts val="0"/>
                        </a:spcBef>
                        <a:spcAft>
                          <a:spcPts val="0"/>
                        </a:spcAft>
                        <a:buNone/>
                        <a:defRPr/>
                      </a:pPr>
                      <a:r>
                        <a:rPr lang="en" sz="1400" u="none" strike="noStrike" cap="none">
                          <a:latin typeface="Times New Roman"/>
                          <a:ea typeface="Times New Roman"/>
                          <a:cs typeface="Times New Roman"/>
                        </a:rPr>
                        <a:t>( √ )</a:t>
                      </a:r>
                      <a:endParaRPr sz="1400" u="none" strike="noStrike" cap="none">
                        <a:latin typeface="Times New Roman"/>
                        <a:ea typeface="Times New Roman"/>
                        <a:cs typeface="Times New Roman"/>
                      </a:endParaRPr>
                    </a:p>
                  </a:txBody>
                  <a:tcPr marL="51425" marR="51425" marT="0" marB="0"/>
                </a:tc>
              </a:tr>
              <a:tr h="554150">
                <a:tc>
                  <a:txBody>
                    <a:bodyPr/>
                    <a:p>
                      <a:pPr marL="0" marR="0" lvl="0" indent="0" algn="l" rtl="0">
                        <a:spcBef>
                          <a:spcPts val="0"/>
                        </a:spcBef>
                        <a:spcAft>
                          <a:spcPts val="0"/>
                        </a:spcAft>
                        <a:buNone/>
                        <a:defRPr/>
                      </a:pPr>
                      <a:r>
                        <a:rPr lang="en" sz="1400" u="none" strike="noStrike" cap="none">
                          <a:latin typeface="Times New Roman"/>
                          <a:ea typeface="Times New Roman"/>
                          <a:cs typeface="Times New Roman"/>
                        </a:rPr>
                        <a:t>Attribute</a:t>
                      </a:r>
                      <a:endParaRPr sz="14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400" u="none" strike="noStrike" cap="none">
                          <a:latin typeface="Times New Roman"/>
                          <a:ea typeface="Times New Roman"/>
                          <a:cs typeface="Times New Roman"/>
                        </a:rPr>
                        <a:t>Complex activities means (engineering) activities or projects that have some or all of the following characteristics:</a:t>
                      </a:r>
                      <a:endParaRPr sz="1400" u="none" strike="noStrike" cap="none">
                        <a:latin typeface="Times New Roman"/>
                        <a:ea typeface="Times New Roman"/>
                        <a:cs typeface="Times New Roman"/>
                      </a:endParaRPr>
                    </a:p>
                  </a:txBody>
                  <a:tcPr marL="51425" marR="51425" marT="0" marB="0"/>
                </a:tc>
                <a:tc vMerge="1">
                  <a:txBody>
                    <a:bodyPr/>
                    <a:p>
                      <a:pPr>
                        <a:defRPr/>
                      </a:pPr>
                      <a:endParaRPr lang="en-US"/>
                    </a:p>
                  </a:txBody>
                  <a:tcPr/>
                </a:tc>
              </a:tr>
              <a:tr h="831200">
                <a:tc>
                  <a:txBody>
                    <a:bodyPr/>
                    <a:p>
                      <a:pPr marL="0" marR="0" lvl="0" indent="0" algn="l" rtl="0">
                        <a:spcBef>
                          <a:spcPts val="0"/>
                        </a:spcBef>
                        <a:spcAft>
                          <a:spcPts val="0"/>
                        </a:spcAft>
                        <a:buNone/>
                        <a:defRPr/>
                      </a:pPr>
                      <a:r>
                        <a:rPr lang="en" sz="1400" u="none" strike="noStrike" cap="none">
                          <a:latin typeface="Times New Roman"/>
                          <a:ea typeface="Times New Roman"/>
                          <a:cs typeface="Times New Roman"/>
                        </a:rPr>
                        <a:t>Range of resources</a:t>
                      </a:r>
                      <a:endParaRPr sz="14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400" u="none" strike="noStrike" cap="none">
                          <a:latin typeface="Times New Roman"/>
                          <a:ea typeface="Times New Roman"/>
                          <a:cs typeface="Times New Roman"/>
                        </a:rPr>
                        <a:t>A1: Involve the use of diverse resources (and for this purpose resources include people, money, equipment, materials, information and technologies)</a:t>
                      </a:r>
                      <a:endParaRPr sz="14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400" u="none" strike="noStrike" cap="none">
                          <a:latin typeface="Times New Roman"/>
                          <a:ea typeface="Times New Roman"/>
                          <a:cs typeface="Times New Roman"/>
                        </a:rPr>
                        <a:t>√</a:t>
                      </a:r>
                      <a:endParaRPr sz="1400" u="none" strike="noStrike" cap="none">
                        <a:latin typeface="Times New Roman"/>
                        <a:ea typeface="Times New Roman"/>
                        <a:cs typeface="Times New Roman"/>
                      </a:endParaRPr>
                    </a:p>
                  </a:txBody>
                  <a:tcPr marL="51425" marR="51425" marT="0" marB="0"/>
                </a:tc>
              </a:tr>
              <a:tr h="831200">
                <a:tc>
                  <a:txBody>
                    <a:bodyPr/>
                    <a:p>
                      <a:pPr marL="0" marR="0" lvl="0" indent="0" algn="l" rtl="0">
                        <a:spcBef>
                          <a:spcPts val="0"/>
                        </a:spcBef>
                        <a:spcAft>
                          <a:spcPts val="0"/>
                        </a:spcAft>
                        <a:buNone/>
                        <a:defRPr/>
                      </a:pPr>
                      <a:r>
                        <a:rPr lang="en" sz="1400" u="none" strike="noStrike" cap="none">
                          <a:latin typeface="Times New Roman"/>
                          <a:ea typeface="Times New Roman"/>
                          <a:cs typeface="Times New Roman"/>
                        </a:rPr>
                        <a:t>Level of interaction</a:t>
                      </a:r>
                      <a:endParaRPr sz="14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400" u="none" strike="noStrike" cap="none">
                          <a:latin typeface="Times New Roman"/>
                          <a:ea typeface="Times New Roman"/>
                          <a:cs typeface="Times New Roman"/>
                        </a:rPr>
                        <a:t>A2: Require resolution of significant problems arising from interactions between wide-ranging or conflicting technical, engineering or other issues</a:t>
                      </a:r>
                      <a:endParaRPr sz="14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400" u="none" strike="noStrike" cap="none">
                          <a:latin typeface="Times New Roman"/>
                          <a:ea typeface="Times New Roman"/>
                          <a:cs typeface="Times New Roman"/>
                        </a:rPr>
                        <a:t>√</a:t>
                      </a:r>
                      <a:endParaRPr sz="1400" u="none" strike="noStrike" cap="none">
                        <a:latin typeface="Times New Roman"/>
                        <a:ea typeface="Times New Roman"/>
                        <a:cs typeface="Times New Roman"/>
                      </a:endParaRPr>
                    </a:p>
                  </a:txBody>
                  <a:tcPr marL="51425" marR="51425" marT="0" marB="0"/>
                </a:tc>
              </a:tr>
              <a:tr h="554150">
                <a:tc>
                  <a:txBody>
                    <a:bodyPr/>
                    <a:p>
                      <a:pPr marL="0" marR="0" lvl="0" indent="0" algn="l" rtl="0">
                        <a:spcBef>
                          <a:spcPts val="0"/>
                        </a:spcBef>
                        <a:spcAft>
                          <a:spcPts val="0"/>
                        </a:spcAft>
                        <a:buNone/>
                        <a:defRPr/>
                      </a:pPr>
                      <a:r>
                        <a:rPr lang="en" sz="1400" u="none" strike="noStrike" cap="none">
                          <a:latin typeface="Times New Roman"/>
                          <a:ea typeface="Times New Roman"/>
                          <a:cs typeface="Times New Roman"/>
                        </a:rPr>
                        <a:t>Innovation</a:t>
                      </a:r>
                      <a:endParaRPr sz="14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400" u="none" strike="noStrike" cap="none">
                          <a:latin typeface="Times New Roman"/>
                          <a:ea typeface="Times New Roman"/>
                          <a:cs typeface="Times New Roman"/>
                        </a:rPr>
                        <a:t>A3: Involve creative use of engineering principles and research-based knowledge in novel ways</a:t>
                      </a:r>
                      <a:endParaRPr sz="14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400" u="none" strike="noStrike" cap="none">
                          <a:latin typeface="Times New Roman"/>
                          <a:ea typeface="Times New Roman"/>
                          <a:cs typeface="Times New Roman"/>
                        </a:rPr>
                        <a:t>√</a:t>
                      </a:r>
                      <a:endParaRPr sz="1400" u="none" strike="noStrike" cap="none">
                        <a:latin typeface="Times New Roman"/>
                        <a:ea typeface="Times New Roman"/>
                        <a:cs typeface="Times New Roman"/>
                      </a:endParaRPr>
                    </a:p>
                  </a:txBody>
                  <a:tcPr marL="51425" marR="51425" marT="0" marB="0"/>
                </a:tc>
              </a:tr>
              <a:tr h="831200">
                <a:tc>
                  <a:txBody>
                    <a:bodyPr/>
                    <a:p>
                      <a:pPr marL="0" marR="0" lvl="0" indent="0" algn="l" rtl="0">
                        <a:spcBef>
                          <a:spcPts val="0"/>
                        </a:spcBef>
                        <a:spcAft>
                          <a:spcPts val="0"/>
                        </a:spcAft>
                        <a:buNone/>
                        <a:defRPr/>
                      </a:pPr>
                      <a:r>
                        <a:rPr lang="en" sz="1400" u="none" strike="noStrike" cap="none">
                          <a:latin typeface="Times New Roman"/>
                          <a:ea typeface="Times New Roman"/>
                          <a:cs typeface="Times New Roman"/>
                        </a:rPr>
                        <a:t>Consequences for society and the environment</a:t>
                      </a:r>
                      <a:endParaRPr sz="14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400" u="none" strike="noStrike" cap="none">
                          <a:latin typeface="Times New Roman"/>
                          <a:ea typeface="Times New Roman"/>
                          <a:cs typeface="Times New Roman"/>
                        </a:rPr>
                        <a:t>A4: Have significant consequences in a range of contexts, characterized by difficulty of prediction and mitigation</a:t>
                      </a:r>
                      <a:endParaRPr sz="14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400" u="none" strike="noStrike" cap="none">
                          <a:latin typeface="Times New Roman"/>
                          <a:ea typeface="Times New Roman"/>
                          <a:cs typeface="Times New Roman"/>
                        </a:rPr>
                        <a:t>√</a:t>
                      </a:r>
                      <a:endParaRPr sz="1400" u="none" strike="noStrike" cap="none">
                        <a:latin typeface="Times New Roman"/>
                        <a:ea typeface="Times New Roman"/>
                        <a:cs typeface="Times New Roman"/>
                      </a:endParaRPr>
                    </a:p>
                  </a:txBody>
                  <a:tcPr marL="51425" marR="51425" marT="0" marB="0"/>
                </a:tc>
              </a:tr>
              <a:tr h="554150">
                <a:tc>
                  <a:txBody>
                    <a:bodyPr/>
                    <a:p>
                      <a:pPr marL="0" marR="0" lvl="0" indent="0" algn="l" rtl="0">
                        <a:spcBef>
                          <a:spcPts val="0"/>
                        </a:spcBef>
                        <a:spcAft>
                          <a:spcPts val="0"/>
                        </a:spcAft>
                        <a:buNone/>
                        <a:defRPr/>
                      </a:pPr>
                      <a:r>
                        <a:rPr lang="en" sz="1400" u="none" strike="noStrike" cap="none">
                          <a:latin typeface="Times New Roman"/>
                          <a:ea typeface="Times New Roman"/>
                          <a:cs typeface="Times New Roman"/>
                        </a:rPr>
                        <a:t>Familiarity</a:t>
                      </a:r>
                      <a:endParaRPr sz="1400" u="none" strike="noStrike" cap="none">
                        <a:latin typeface="Times New Roman"/>
                        <a:ea typeface="Times New Roman"/>
                        <a:cs typeface="Times New Roman"/>
                      </a:endParaRPr>
                    </a:p>
                  </a:txBody>
                  <a:tcPr marL="51425" marR="51425" marT="0" marB="0"/>
                </a:tc>
                <a:tc>
                  <a:txBody>
                    <a:bodyPr/>
                    <a:p>
                      <a:pPr marL="0" marR="0" lvl="0" indent="0" algn="just" rtl="0">
                        <a:spcBef>
                          <a:spcPts val="0"/>
                        </a:spcBef>
                        <a:spcAft>
                          <a:spcPts val="0"/>
                        </a:spcAft>
                        <a:buNone/>
                        <a:defRPr/>
                      </a:pPr>
                      <a:r>
                        <a:rPr lang="en" sz="1400" u="none" strike="noStrike" cap="none">
                          <a:latin typeface="Times New Roman"/>
                          <a:ea typeface="Times New Roman"/>
                          <a:cs typeface="Times New Roman"/>
                        </a:rPr>
                        <a:t>A5: Can extend beyond previous experiences by applying principles-based approaches</a:t>
                      </a:r>
                      <a:endParaRPr sz="1400" u="none" strike="noStrike" cap="none">
                        <a:latin typeface="Times New Roman"/>
                        <a:ea typeface="Times New Roman"/>
                        <a:cs typeface="Times New Roman"/>
                      </a:endParaRPr>
                    </a:p>
                  </a:txBody>
                  <a:tcPr marL="51425" marR="51425" marT="0" marB="0"/>
                </a:tc>
                <a:tc>
                  <a:txBody>
                    <a:bodyPr/>
                    <a:p>
                      <a:pPr marL="0" marR="0" lvl="0" indent="0" algn="ctr" rtl="0">
                        <a:spcBef>
                          <a:spcPts val="0"/>
                        </a:spcBef>
                        <a:spcAft>
                          <a:spcPts val="0"/>
                        </a:spcAft>
                        <a:buNone/>
                        <a:defRPr/>
                      </a:pPr>
                      <a:r>
                        <a:rPr lang="en" sz="1400" u="none" strike="noStrike" cap="none">
                          <a:latin typeface="Times New Roman"/>
                          <a:ea typeface="Times New Roman"/>
                          <a:cs typeface="Times New Roman"/>
                        </a:rPr>
                        <a:t>√</a:t>
                      </a:r>
                      <a:endParaRPr sz="1400" u="none" strike="noStrike" cap="none">
                        <a:latin typeface="Times New Roman"/>
                        <a:ea typeface="Times New Roman"/>
                        <a:cs typeface="Times New Roman"/>
                      </a:endParaRPr>
                    </a:p>
                  </a:txBody>
                  <a:tcPr marL="51425" marR="51425" marT="0" marB="0"/>
                </a:tc>
              </a:tr>
            </a:tbl>
          </a:graphicData>
        </a:graphic>
      </p:graphicFrame>
      <p:sp>
        <p:nvSpPr>
          <p:cNvPr id="608517520" name="Google Shape;889;p80"/>
          <p:cNvSpPr txBox="1"/>
          <p:nvPr/>
        </p:nvSpPr>
        <p:spPr bwMode="auto">
          <a:xfrm>
            <a:off x="334537" y="66802"/>
            <a:ext cx="8472300" cy="500100"/>
          </a:xfrm>
          <a:prstGeom prst="rect">
            <a:avLst/>
          </a:prstGeom>
          <a:noFill/>
          <a:ln w="7150"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defRPr/>
            </a:pPr>
            <a:r>
              <a:rPr lang="en" sz="1400" b="0" i="0" u="none" strike="noStrike" cap="none">
                <a:solidFill>
                  <a:schemeClr val="dk1"/>
                </a:solidFill>
                <a:latin typeface="Times New Roman"/>
                <a:ea typeface="Times New Roman"/>
                <a:cs typeface="Times New Roman"/>
              </a:rPr>
              <a:t>The following table shows the attributes of ranges of Complex Engineering Activities (A1 – A5) addressed in EEE 4700/4800 (Project and Thesis). </a:t>
            </a:r>
            <a:endParaRPr sz="800" b="0" i="0" u="none" strike="noStrike" cap="none">
              <a:solidFill>
                <a:schemeClr val="dk1"/>
              </a:solidFill>
              <a:latin typeface="Times New Roman"/>
              <a:ea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2006455309" name="Google Shape;894;p81"/>
          <p:cNvSpPr txBox="1"/>
          <p:nvPr/>
        </p:nvSpPr>
        <p:spPr bwMode="auto">
          <a:xfrm>
            <a:off x="2401350" y="1879050"/>
            <a:ext cx="43413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3900" b="1">
                <a:solidFill>
                  <a:srgbClr val="001B66"/>
                </a:solidFill>
                <a:latin typeface="Calibri"/>
                <a:ea typeface="Calibri"/>
                <a:cs typeface="Calibri"/>
              </a:rPr>
              <a:t>THANKS FOR YOUR PATIENCE!</a:t>
            </a:r>
            <a:endParaRPr sz="2600">
              <a:solidFill>
                <a:schemeClr val="dk1"/>
              </a:solidFill>
            </a:endParaRPr>
          </a:p>
        </p:txBody>
      </p:sp>
      <p:sp>
        <p:nvSpPr>
          <p:cNvPr id="1017509379" name="Google Shape;895;p81"/>
          <p:cNvSpPr txBox="1">
            <a:spLocks noGrp="1"/>
          </p:cNvSpPr>
          <p:nvPr>
            <p:ph type="sldNum" idx="12"/>
          </p:nvPr>
        </p:nvSpPr>
        <p:spPr bwMode="auto">
          <a:xfrm>
            <a:off x="8488183" y="45753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44</a:t>
            </a:fld>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340951172" name="Google Shape;332;p41"/>
          <p:cNvSpPr txBox="1"/>
          <p:nvPr/>
        </p:nvSpPr>
        <p:spPr bwMode="auto">
          <a:xfrm>
            <a:off x="-173025" y="377475"/>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MOTIVATION</a:t>
            </a:r>
            <a:endParaRPr sz="1100">
              <a:solidFill>
                <a:schemeClr val="dk1"/>
              </a:solidFill>
            </a:endParaRPr>
          </a:p>
        </p:txBody>
      </p:sp>
      <p:sp>
        <p:nvSpPr>
          <p:cNvPr id="1234395334" name="Google Shape;333;p41"/>
          <p:cNvSpPr txBox="1">
            <a:spLocks noGrp="1"/>
          </p:cNvSpPr>
          <p:nvPr>
            <p:ph type="sldNum" idx="12"/>
          </p:nvPr>
        </p:nvSpPr>
        <p:spPr bwMode="auto">
          <a:xfrm>
            <a:off x="8496033" y="4592442"/>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defRPr/>
            </a:pPr>
            <a:fld id="{00000000-1234-1234-1234-123412341234}" type="slidenum">
              <a:rPr lang="en"/>
              <a:t>4</a:t>
            </a:fld>
            <a:endParaRPr/>
          </a:p>
        </p:txBody>
      </p:sp>
      <p:grpSp>
        <p:nvGrpSpPr>
          <p:cNvPr id="1819618352" name="Google Shape;334;p41"/>
          <p:cNvGrpSpPr/>
          <p:nvPr/>
        </p:nvGrpSpPr>
        <p:grpSpPr bwMode="auto">
          <a:xfrm>
            <a:off x="2826914" y="1166704"/>
            <a:ext cx="3490785" cy="3341228"/>
            <a:chOff x="3517239" y="960765"/>
            <a:chExt cx="5158541" cy="4937532"/>
          </a:xfrm>
        </p:grpSpPr>
        <p:sp>
          <p:nvSpPr>
            <p:cNvPr id="335" name="Google Shape;335;p41"/>
            <p:cNvSpPr/>
            <p:nvPr/>
          </p:nvSpPr>
          <p:spPr bwMode="auto">
            <a:xfrm>
              <a:off x="6256664" y="2313951"/>
              <a:ext cx="2419115" cy="1614559"/>
            </a:xfrm>
            <a:custGeom>
              <a:avLst/>
              <a:gdLst/>
              <a:ahLst/>
              <a:cxnLst/>
              <a:rect l="l" t="t" r="r" b="b"/>
              <a:pathLst>
                <a:path w="2155114" h="1438360" fill="norm" stroke="1" extrusionOk="0">
                  <a:moveTo>
                    <a:pt x="1017624" y="1348"/>
                  </a:moveTo>
                  <a:cubicBezTo>
                    <a:pt x="702146" y="-13486"/>
                    <a:pt x="399858" y="94546"/>
                    <a:pt x="165158" y="305067"/>
                  </a:cubicBezTo>
                  <a:lnTo>
                    <a:pt x="26227" y="152533"/>
                  </a:lnTo>
                  <a:lnTo>
                    <a:pt x="0" y="713521"/>
                  </a:lnTo>
                  <a:lnTo>
                    <a:pt x="561119" y="739742"/>
                  </a:lnTo>
                  <a:lnTo>
                    <a:pt x="433129" y="599196"/>
                  </a:lnTo>
                  <a:cubicBezTo>
                    <a:pt x="589293" y="460147"/>
                    <a:pt x="789822" y="388975"/>
                    <a:pt x="999041" y="398714"/>
                  </a:cubicBezTo>
                  <a:cubicBezTo>
                    <a:pt x="1436962" y="419242"/>
                    <a:pt x="1776718" y="792185"/>
                    <a:pt x="1756188" y="1230007"/>
                  </a:cubicBezTo>
                  <a:cubicBezTo>
                    <a:pt x="1751091" y="1339838"/>
                    <a:pt x="1835916" y="1432886"/>
                    <a:pt x="1945623" y="1438130"/>
                  </a:cubicBezTo>
                  <a:cubicBezTo>
                    <a:pt x="2055329" y="1443374"/>
                    <a:pt x="2148548" y="1358417"/>
                    <a:pt x="2153795" y="1248737"/>
                  </a:cubicBezTo>
                  <a:cubicBezTo>
                    <a:pt x="2184516" y="591704"/>
                    <a:pt x="1674955" y="32064"/>
                    <a:pt x="1017624" y="1198"/>
                  </a:cubicBezTo>
                  <a:close/>
                </a:path>
              </a:pathLst>
            </a:custGeom>
            <a:solidFill>
              <a:srgbClr val="FBA91E"/>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200">
                <a:solidFill>
                  <a:srgbClr val="000000"/>
                </a:solidFill>
                <a:latin typeface="Calibri"/>
                <a:ea typeface="Calibri"/>
                <a:cs typeface="Calibri"/>
              </a:endParaRPr>
            </a:p>
          </p:txBody>
        </p:sp>
        <p:sp>
          <p:nvSpPr>
            <p:cNvPr id="336" name="Google Shape;336;p41"/>
            <p:cNvSpPr/>
            <p:nvPr/>
          </p:nvSpPr>
          <p:spPr bwMode="auto">
            <a:xfrm>
              <a:off x="8257759" y="3502730"/>
              <a:ext cx="385918" cy="385830"/>
            </a:xfrm>
            <a:custGeom>
              <a:avLst/>
              <a:gdLst/>
              <a:ahLst/>
              <a:cxnLst/>
              <a:rect l="l" t="t" r="r" b="b"/>
              <a:pathLst>
                <a:path w="343803" h="343724" fill="norm" stroke="1" extrusionOk="0">
                  <a:moveTo>
                    <a:pt x="343804" y="171863"/>
                  </a:moveTo>
                  <a:cubicBezTo>
                    <a:pt x="343804" y="266780"/>
                    <a:pt x="266842" y="343725"/>
                    <a:pt x="171903" y="343725"/>
                  </a:cubicBezTo>
                  <a:cubicBezTo>
                    <a:pt x="76964" y="343725"/>
                    <a:pt x="2" y="266779"/>
                    <a:pt x="2" y="171863"/>
                  </a:cubicBezTo>
                  <a:cubicBezTo>
                    <a:pt x="2" y="76946"/>
                    <a:pt x="76964" y="1"/>
                    <a:pt x="171903" y="1"/>
                  </a:cubicBezTo>
                  <a:cubicBezTo>
                    <a:pt x="266842" y="1"/>
                    <a:pt x="343804" y="76946"/>
                    <a:pt x="343804" y="171863"/>
                  </a:cubicBezTo>
                  <a:close/>
                </a:path>
              </a:pathLst>
            </a:custGeom>
            <a:solidFill>
              <a:srgbClr val="FFFFFF"/>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600">
                <a:solidFill>
                  <a:srgbClr val="000000"/>
                </a:solidFill>
                <a:latin typeface="Calibri"/>
                <a:ea typeface="Calibri"/>
                <a:cs typeface="Calibri"/>
              </a:endParaRPr>
            </a:p>
          </p:txBody>
        </p:sp>
        <p:sp>
          <p:nvSpPr>
            <p:cNvPr id="337" name="Google Shape;337;p41"/>
            <p:cNvSpPr/>
            <p:nvPr/>
          </p:nvSpPr>
          <p:spPr bwMode="auto">
            <a:xfrm>
              <a:off x="5344239" y="960765"/>
              <a:ext cx="2191327" cy="2123063"/>
            </a:xfrm>
            <a:custGeom>
              <a:avLst/>
              <a:gdLst/>
              <a:ahLst/>
              <a:cxnLst/>
              <a:rect l="l" t="t" r="r" b="b"/>
              <a:pathLst>
                <a:path w="1952184" h="1891370" fill="norm" stroke="1" extrusionOk="0">
                  <a:moveTo>
                    <a:pt x="247137" y="676946"/>
                  </a:moveTo>
                  <a:cubicBezTo>
                    <a:pt x="110603" y="961636"/>
                    <a:pt x="92019" y="1281986"/>
                    <a:pt x="194532" y="1580160"/>
                  </a:cubicBezTo>
                  <a:lnTo>
                    <a:pt x="0" y="1648486"/>
                  </a:lnTo>
                  <a:lnTo>
                    <a:pt x="506410" y="1891371"/>
                  </a:lnTo>
                  <a:lnTo>
                    <a:pt x="749354" y="1385073"/>
                  </a:lnTo>
                  <a:lnTo>
                    <a:pt x="570105" y="1448154"/>
                  </a:lnTo>
                  <a:cubicBezTo>
                    <a:pt x="502963" y="1250220"/>
                    <a:pt x="515554" y="1037752"/>
                    <a:pt x="606076" y="848958"/>
                  </a:cubicBezTo>
                  <a:cubicBezTo>
                    <a:pt x="795811" y="453689"/>
                    <a:pt x="1271651" y="286472"/>
                    <a:pt x="1667012" y="476165"/>
                  </a:cubicBezTo>
                  <a:cubicBezTo>
                    <a:pt x="1766074" y="523663"/>
                    <a:pt x="1884921" y="481859"/>
                    <a:pt x="1932582" y="382817"/>
                  </a:cubicBezTo>
                  <a:cubicBezTo>
                    <a:pt x="1980090" y="283774"/>
                    <a:pt x="1938276" y="164954"/>
                    <a:pt x="1839213" y="117306"/>
                  </a:cubicBezTo>
                  <a:cubicBezTo>
                    <a:pt x="1246024" y="-167233"/>
                    <a:pt x="531891" y="83743"/>
                    <a:pt x="247137" y="676796"/>
                  </a:cubicBezTo>
                  <a:close/>
                </a:path>
              </a:pathLst>
            </a:custGeom>
            <a:solidFill>
              <a:srgbClr val="F15F47"/>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200">
                <a:solidFill>
                  <a:srgbClr val="000000"/>
                </a:solidFill>
                <a:latin typeface="Calibri"/>
                <a:ea typeface="Calibri"/>
                <a:cs typeface="Calibri"/>
              </a:endParaRPr>
            </a:p>
          </p:txBody>
        </p:sp>
        <p:sp>
          <p:nvSpPr>
            <p:cNvPr id="338" name="Google Shape;338;p41"/>
            <p:cNvSpPr/>
            <p:nvPr/>
          </p:nvSpPr>
          <p:spPr bwMode="auto">
            <a:xfrm>
              <a:off x="7110243" y="1097094"/>
              <a:ext cx="385918" cy="385830"/>
            </a:xfrm>
            <a:custGeom>
              <a:avLst/>
              <a:gdLst/>
              <a:ahLst/>
              <a:cxnLst/>
              <a:rect l="l" t="t" r="r" b="b"/>
              <a:pathLst>
                <a:path w="343803" h="343724" fill="norm" stroke="1" extrusionOk="0">
                  <a:moveTo>
                    <a:pt x="343805" y="171862"/>
                  </a:moveTo>
                  <a:cubicBezTo>
                    <a:pt x="343805" y="266780"/>
                    <a:pt x="266842" y="343724"/>
                    <a:pt x="171903" y="343724"/>
                  </a:cubicBezTo>
                  <a:cubicBezTo>
                    <a:pt x="76964" y="343724"/>
                    <a:pt x="2" y="266779"/>
                    <a:pt x="2" y="171862"/>
                  </a:cubicBezTo>
                  <a:cubicBezTo>
                    <a:pt x="2" y="76945"/>
                    <a:pt x="76964" y="0"/>
                    <a:pt x="171903" y="0"/>
                  </a:cubicBezTo>
                  <a:cubicBezTo>
                    <a:pt x="266842" y="0"/>
                    <a:pt x="343805" y="76946"/>
                    <a:pt x="343805" y="171862"/>
                  </a:cubicBezTo>
                  <a:close/>
                </a:path>
              </a:pathLst>
            </a:custGeom>
            <a:solidFill>
              <a:srgbClr val="FFFFFF"/>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600">
                <a:solidFill>
                  <a:srgbClr val="000000"/>
                </a:solidFill>
                <a:latin typeface="Calibri"/>
                <a:ea typeface="Calibri"/>
                <a:cs typeface="Calibri"/>
              </a:endParaRPr>
            </a:p>
          </p:txBody>
        </p:sp>
        <p:sp>
          <p:nvSpPr>
            <p:cNvPr id="339" name="Google Shape;339;p41"/>
            <p:cNvSpPr/>
            <p:nvPr/>
          </p:nvSpPr>
          <p:spPr bwMode="auto">
            <a:xfrm>
              <a:off x="3914297" y="1249684"/>
              <a:ext cx="1774067" cy="2583316"/>
            </a:xfrm>
            <a:custGeom>
              <a:avLst/>
              <a:gdLst/>
              <a:ahLst/>
              <a:cxnLst/>
              <a:rect l="l" t="t" r="r" b="b"/>
              <a:pathLst>
                <a:path w="1580461" h="2301395" fill="norm" stroke="1" extrusionOk="0">
                  <a:moveTo>
                    <a:pt x="348525" y="1745502"/>
                  </a:moveTo>
                  <a:cubicBezTo>
                    <a:pt x="571681" y="1968908"/>
                    <a:pt x="867826" y="2092673"/>
                    <a:pt x="1183154" y="2095220"/>
                  </a:cubicBezTo>
                  <a:lnTo>
                    <a:pt x="1183154" y="2301396"/>
                  </a:lnTo>
                  <a:cubicBezTo>
                    <a:pt x="1183154" y="2301396"/>
                    <a:pt x="1580462" y="1904479"/>
                    <a:pt x="1580462" y="1904479"/>
                  </a:cubicBezTo>
                  <a:lnTo>
                    <a:pt x="1183454" y="1507112"/>
                  </a:lnTo>
                  <a:lnTo>
                    <a:pt x="1183454" y="1697105"/>
                  </a:lnTo>
                  <a:cubicBezTo>
                    <a:pt x="974235" y="1694708"/>
                    <a:pt x="778053" y="1612298"/>
                    <a:pt x="630129" y="1464109"/>
                  </a:cubicBezTo>
                  <a:cubicBezTo>
                    <a:pt x="320198" y="1153947"/>
                    <a:pt x="320498" y="649598"/>
                    <a:pt x="630729" y="339736"/>
                  </a:cubicBezTo>
                  <a:cubicBezTo>
                    <a:pt x="708515" y="262121"/>
                    <a:pt x="708515" y="136108"/>
                    <a:pt x="630879" y="58343"/>
                  </a:cubicBezTo>
                  <a:cubicBezTo>
                    <a:pt x="553247" y="-19423"/>
                    <a:pt x="427207" y="-19423"/>
                    <a:pt x="349422" y="58193"/>
                  </a:cubicBezTo>
                  <a:cubicBezTo>
                    <a:pt x="-116074" y="522986"/>
                    <a:pt x="-116524" y="1279960"/>
                    <a:pt x="348375" y="1745352"/>
                  </a:cubicBezTo>
                  <a:close/>
                </a:path>
              </a:pathLst>
            </a:custGeom>
            <a:solidFill>
              <a:srgbClr val="244470"/>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200">
                <a:solidFill>
                  <a:srgbClr val="000000"/>
                </a:solidFill>
                <a:latin typeface="Calibri"/>
                <a:ea typeface="Calibri"/>
                <a:cs typeface="Calibri"/>
              </a:endParaRPr>
            </a:p>
          </p:txBody>
        </p:sp>
        <p:sp>
          <p:nvSpPr>
            <p:cNvPr id="340" name="Google Shape;340;p41"/>
            <p:cNvSpPr/>
            <p:nvPr/>
          </p:nvSpPr>
          <p:spPr bwMode="auto">
            <a:xfrm>
              <a:off x="4264992" y="1286903"/>
              <a:ext cx="385918" cy="385830"/>
            </a:xfrm>
            <a:custGeom>
              <a:avLst/>
              <a:gdLst/>
              <a:ahLst/>
              <a:cxnLst/>
              <a:rect l="l" t="t" r="r" b="b"/>
              <a:pathLst>
                <a:path w="343803" h="343724" fill="norm" stroke="1" extrusionOk="0">
                  <a:moveTo>
                    <a:pt x="343802" y="171863"/>
                  </a:moveTo>
                  <a:cubicBezTo>
                    <a:pt x="343802" y="266780"/>
                    <a:pt x="266839" y="343725"/>
                    <a:pt x="171900" y="343725"/>
                  </a:cubicBezTo>
                  <a:cubicBezTo>
                    <a:pt x="76962" y="343725"/>
                    <a:pt x="-1" y="266779"/>
                    <a:pt x="-1" y="171863"/>
                  </a:cubicBezTo>
                  <a:cubicBezTo>
                    <a:pt x="-1" y="76946"/>
                    <a:pt x="76962" y="1"/>
                    <a:pt x="171900" y="1"/>
                  </a:cubicBezTo>
                  <a:cubicBezTo>
                    <a:pt x="266839" y="1"/>
                    <a:pt x="343802" y="76947"/>
                    <a:pt x="343802" y="171863"/>
                  </a:cubicBezTo>
                  <a:close/>
                </a:path>
              </a:pathLst>
            </a:custGeom>
            <a:solidFill>
              <a:srgbClr val="FFFFFF"/>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600">
                <a:solidFill>
                  <a:srgbClr val="000000"/>
                </a:solidFill>
                <a:latin typeface="Calibri"/>
                <a:ea typeface="Calibri"/>
                <a:cs typeface="Calibri"/>
              </a:endParaRPr>
            </a:p>
          </p:txBody>
        </p:sp>
        <p:sp>
          <p:nvSpPr>
            <p:cNvPr id="341" name="Google Shape;341;p41"/>
            <p:cNvSpPr/>
            <p:nvPr/>
          </p:nvSpPr>
          <p:spPr bwMode="auto">
            <a:xfrm>
              <a:off x="3517239" y="3624449"/>
              <a:ext cx="2708618" cy="1391296"/>
            </a:xfrm>
            <a:custGeom>
              <a:avLst/>
              <a:gdLst/>
              <a:ahLst/>
              <a:cxnLst/>
              <a:rect l="l" t="t" r="r" b="b"/>
              <a:pathLst>
                <a:path w="2413023" h="1239462" fill="norm" stroke="1" extrusionOk="0">
                  <a:moveTo>
                    <a:pt x="1619159" y="1116133"/>
                  </a:moveTo>
                  <a:cubicBezTo>
                    <a:pt x="1902263" y="976185"/>
                    <a:pt x="2114333" y="735248"/>
                    <a:pt x="2217592" y="437373"/>
                  </a:cubicBezTo>
                  <a:lnTo>
                    <a:pt x="2413024" y="503451"/>
                  </a:lnTo>
                  <a:lnTo>
                    <a:pt x="2164091" y="0"/>
                  </a:lnTo>
                  <a:lnTo>
                    <a:pt x="1660524" y="248879"/>
                  </a:lnTo>
                  <a:lnTo>
                    <a:pt x="1840519" y="309713"/>
                  </a:lnTo>
                  <a:cubicBezTo>
                    <a:pt x="1771427" y="507047"/>
                    <a:pt x="1630550" y="666473"/>
                    <a:pt x="1442761" y="759222"/>
                  </a:cubicBezTo>
                  <a:cubicBezTo>
                    <a:pt x="1049650" y="953560"/>
                    <a:pt x="571861" y="791887"/>
                    <a:pt x="377479" y="399015"/>
                  </a:cubicBezTo>
                  <a:cubicBezTo>
                    <a:pt x="328771" y="300572"/>
                    <a:pt x="209324" y="260117"/>
                    <a:pt x="110862" y="308814"/>
                  </a:cubicBezTo>
                  <a:cubicBezTo>
                    <a:pt x="12396" y="357511"/>
                    <a:pt x="-28069" y="476930"/>
                    <a:pt x="20639" y="575373"/>
                  </a:cubicBezTo>
                  <a:cubicBezTo>
                    <a:pt x="312287" y="1164979"/>
                    <a:pt x="1029416" y="1407564"/>
                    <a:pt x="1619159" y="1115983"/>
                  </a:cubicBezTo>
                  <a:close/>
                </a:path>
              </a:pathLst>
            </a:custGeom>
            <a:solidFill>
              <a:srgbClr val="6EA56C"/>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200">
                <a:solidFill>
                  <a:srgbClr val="000000"/>
                </a:solidFill>
                <a:latin typeface="Calibri"/>
                <a:ea typeface="Calibri"/>
                <a:cs typeface="Calibri"/>
              </a:endParaRPr>
            </a:p>
          </p:txBody>
        </p:sp>
        <p:sp>
          <p:nvSpPr>
            <p:cNvPr id="342" name="Google Shape;342;p41"/>
            <p:cNvSpPr/>
            <p:nvPr/>
          </p:nvSpPr>
          <p:spPr bwMode="auto">
            <a:xfrm>
              <a:off x="3551663" y="3986749"/>
              <a:ext cx="385918" cy="385830"/>
            </a:xfrm>
            <a:custGeom>
              <a:avLst/>
              <a:gdLst/>
              <a:ahLst/>
              <a:cxnLst/>
              <a:rect l="l" t="t" r="r" b="b"/>
              <a:pathLst>
                <a:path w="343803" h="343724" fill="norm" stroke="1" extrusionOk="0">
                  <a:moveTo>
                    <a:pt x="343803" y="171862"/>
                  </a:moveTo>
                  <a:cubicBezTo>
                    <a:pt x="343803" y="266780"/>
                    <a:pt x="266840" y="343724"/>
                    <a:pt x="171902" y="343724"/>
                  </a:cubicBezTo>
                  <a:cubicBezTo>
                    <a:pt x="76963" y="343724"/>
                    <a:pt x="0" y="266779"/>
                    <a:pt x="0" y="171862"/>
                  </a:cubicBezTo>
                  <a:cubicBezTo>
                    <a:pt x="0" y="76945"/>
                    <a:pt x="76963" y="0"/>
                    <a:pt x="171902" y="0"/>
                  </a:cubicBezTo>
                  <a:cubicBezTo>
                    <a:pt x="266840" y="0"/>
                    <a:pt x="343803" y="76946"/>
                    <a:pt x="343803" y="171862"/>
                  </a:cubicBezTo>
                  <a:close/>
                </a:path>
              </a:pathLst>
            </a:custGeom>
            <a:solidFill>
              <a:srgbClr val="FFFFFF"/>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600">
                <a:solidFill>
                  <a:srgbClr val="000000"/>
                </a:solidFill>
                <a:latin typeface="Calibri"/>
                <a:ea typeface="Calibri"/>
                <a:cs typeface="Calibri"/>
              </a:endParaRPr>
            </a:p>
          </p:txBody>
        </p:sp>
        <p:sp>
          <p:nvSpPr>
            <p:cNvPr id="343" name="Google Shape;343;p41"/>
            <p:cNvSpPr/>
            <p:nvPr/>
          </p:nvSpPr>
          <p:spPr bwMode="auto">
            <a:xfrm>
              <a:off x="5758112" y="3379497"/>
              <a:ext cx="1480549" cy="2518799"/>
            </a:xfrm>
            <a:custGeom>
              <a:avLst/>
              <a:gdLst/>
              <a:ahLst/>
              <a:cxnLst/>
              <a:rect l="l" t="t" r="r" b="b"/>
              <a:pathLst>
                <a:path w="1318975" h="2243919" fill="norm" stroke="1" extrusionOk="0">
                  <a:moveTo>
                    <a:pt x="1315684" y="965696"/>
                  </a:moveTo>
                  <a:cubicBezTo>
                    <a:pt x="1292453" y="650890"/>
                    <a:pt x="1148876" y="363803"/>
                    <a:pt x="911483" y="156129"/>
                  </a:cubicBezTo>
                  <a:lnTo>
                    <a:pt x="1046217" y="0"/>
                  </a:lnTo>
                  <a:lnTo>
                    <a:pt x="485998" y="41354"/>
                  </a:lnTo>
                  <a:lnTo>
                    <a:pt x="527362" y="601443"/>
                  </a:lnTo>
                  <a:lnTo>
                    <a:pt x="651456" y="457600"/>
                  </a:lnTo>
                  <a:cubicBezTo>
                    <a:pt x="808370" y="595899"/>
                    <a:pt x="903239" y="786342"/>
                    <a:pt x="918676" y="995064"/>
                  </a:cubicBezTo>
                  <a:cubicBezTo>
                    <a:pt x="951047" y="1432287"/>
                    <a:pt x="621632" y="1814220"/>
                    <a:pt x="184310" y="1846585"/>
                  </a:cubicBezTo>
                  <a:cubicBezTo>
                    <a:pt x="74754" y="1854676"/>
                    <a:pt x="-7675" y="1950122"/>
                    <a:pt x="568" y="2059652"/>
                  </a:cubicBezTo>
                  <a:cubicBezTo>
                    <a:pt x="8812" y="2169183"/>
                    <a:pt x="104128" y="2251593"/>
                    <a:pt x="213684" y="2243352"/>
                  </a:cubicBezTo>
                  <a:cubicBezTo>
                    <a:pt x="869818" y="2194805"/>
                    <a:pt x="1364242" y="1621680"/>
                    <a:pt x="1315684" y="965696"/>
                  </a:cubicBezTo>
                  <a:close/>
                </a:path>
              </a:pathLst>
            </a:custGeom>
            <a:solidFill>
              <a:srgbClr val="3AC6E1"/>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200">
                <a:solidFill>
                  <a:srgbClr val="000000"/>
                </a:solidFill>
                <a:latin typeface="Calibri"/>
                <a:ea typeface="Calibri"/>
                <a:cs typeface="Calibri"/>
              </a:endParaRPr>
            </a:p>
          </p:txBody>
        </p:sp>
        <p:sp>
          <p:nvSpPr>
            <p:cNvPr id="344" name="Google Shape;344;p41"/>
            <p:cNvSpPr/>
            <p:nvPr/>
          </p:nvSpPr>
          <p:spPr bwMode="auto">
            <a:xfrm>
              <a:off x="5797594" y="5480501"/>
              <a:ext cx="385918" cy="385830"/>
            </a:xfrm>
            <a:custGeom>
              <a:avLst/>
              <a:gdLst/>
              <a:ahLst/>
              <a:cxnLst/>
              <a:rect l="l" t="t" r="r" b="b"/>
              <a:pathLst>
                <a:path w="343803" h="343724" fill="norm" stroke="1" extrusionOk="0">
                  <a:moveTo>
                    <a:pt x="343804" y="171863"/>
                  </a:moveTo>
                  <a:cubicBezTo>
                    <a:pt x="343804" y="266780"/>
                    <a:pt x="266841" y="343725"/>
                    <a:pt x="171902" y="343725"/>
                  </a:cubicBezTo>
                  <a:cubicBezTo>
                    <a:pt x="76964" y="343725"/>
                    <a:pt x="1" y="266779"/>
                    <a:pt x="1" y="171863"/>
                  </a:cubicBezTo>
                  <a:cubicBezTo>
                    <a:pt x="1" y="76946"/>
                    <a:pt x="76964" y="1"/>
                    <a:pt x="171902" y="1"/>
                  </a:cubicBezTo>
                  <a:cubicBezTo>
                    <a:pt x="266841" y="1"/>
                    <a:pt x="343804" y="76947"/>
                    <a:pt x="343804" y="171863"/>
                  </a:cubicBezTo>
                  <a:close/>
                </a:path>
              </a:pathLst>
            </a:custGeom>
            <a:solidFill>
              <a:srgbClr val="FFFFFF"/>
            </a:solidFill>
            <a:ln>
              <a:noFill/>
            </a:ln>
          </p:spPr>
          <p:txBody>
            <a:bodyPr spcFirstLastPara="1" wrap="square" lIns="61875" tIns="30924" rIns="61875" bIns="30924" anchor="ctr" anchorCtr="0">
              <a:noAutofit/>
            </a:bodyPr>
            <a:lstStyle/>
            <a:p>
              <a:pPr marL="0" marR="0" lvl="0" indent="0" algn="l" rtl="0">
                <a:spcBef>
                  <a:spcPts val="0"/>
                </a:spcBef>
                <a:spcAft>
                  <a:spcPts val="0"/>
                </a:spcAft>
                <a:buNone/>
                <a:defRPr/>
              </a:pPr>
              <a:endParaRPr sz="1600">
                <a:solidFill>
                  <a:srgbClr val="000000"/>
                </a:solidFill>
                <a:latin typeface="Calibri"/>
                <a:ea typeface="Calibri"/>
                <a:cs typeface="Calibri"/>
              </a:endParaRPr>
            </a:p>
          </p:txBody>
        </p:sp>
        <p:sp>
          <p:nvSpPr>
            <p:cNvPr id="345" name="Google Shape;345;p41"/>
            <p:cNvSpPr txBox="1"/>
            <p:nvPr/>
          </p:nvSpPr>
          <p:spPr bwMode="auto">
            <a:xfrm>
              <a:off x="4261342" y="1310461"/>
              <a:ext cx="393000" cy="338700"/>
            </a:xfrm>
            <a:prstGeom prst="rect">
              <a:avLst/>
            </a:prstGeom>
            <a:noFill/>
            <a:ln>
              <a:noFill/>
            </a:ln>
          </p:spPr>
          <p:txBody>
            <a:bodyPr spcFirstLastPara="1" wrap="square" lIns="61875" tIns="30924" rIns="61875" bIns="30924" anchor="ctr" anchorCtr="0">
              <a:spAutoFit/>
            </a:bodyPr>
            <a:lstStyle/>
            <a:p>
              <a:pPr marL="0" marR="0" lvl="0" indent="0" algn="ctr" rtl="0">
                <a:spcBef>
                  <a:spcPts val="0"/>
                </a:spcBef>
                <a:spcAft>
                  <a:spcPts val="0"/>
                </a:spcAft>
                <a:buNone/>
                <a:defRPr/>
              </a:pPr>
              <a:r>
                <a:rPr lang="en" sz="1100" b="1">
                  <a:solidFill>
                    <a:srgbClr val="000000"/>
                  </a:solidFill>
                  <a:latin typeface="Calibri"/>
                  <a:ea typeface="Calibri"/>
                  <a:cs typeface="Calibri"/>
                </a:rPr>
                <a:t>01</a:t>
              </a:r>
              <a:endParaRPr sz="950"/>
            </a:p>
          </p:txBody>
        </p:sp>
        <p:sp>
          <p:nvSpPr>
            <p:cNvPr id="346" name="Google Shape;346;p41"/>
            <p:cNvSpPr txBox="1"/>
            <p:nvPr/>
          </p:nvSpPr>
          <p:spPr bwMode="auto">
            <a:xfrm>
              <a:off x="7106593" y="1120652"/>
              <a:ext cx="393000" cy="338700"/>
            </a:xfrm>
            <a:prstGeom prst="rect">
              <a:avLst/>
            </a:prstGeom>
            <a:noFill/>
            <a:ln>
              <a:noFill/>
            </a:ln>
          </p:spPr>
          <p:txBody>
            <a:bodyPr spcFirstLastPara="1" wrap="square" lIns="61875" tIns="30924" rIns="61875" bIns="30924" anchor="ctr" anchorCtr="0">
              <a:spAutoFit/>
            </a:bodyPr>
            <a:lstStyle/>
            <a:p>
              <a:pPr marL="0" marR="0" lvl="0" indent="0" algn="ctr" rtl="0">
                <a:spcBef>
                  <a:spcPts val="0"/>
                </a:spcBef>
                <a:spcAft>
                  <a:spcPts val="0"/>
                </a:spcAft>
                <a:buNone/>
                <a:defRPr/>
              </a:pPr>
              <a:r>
                <a:rPr lang="en" sz="1100" b="1">
                  <a:solidFill>
                    <a:srgbClr val="000000"/>
                  </a:solidFill>
                  <a:latin typeface="Calibri"/>
                  <a:ea typeface="Calibri"/>
                  <a:cs typeface="Calibri"/>
                </a:rPr>
                <a:t>02</a:t>
              </a:r>
              <a:endParaRPr sz="950"/>
            </a:p>
          </p:txBody>
        </p:sp>
        <p:sp>
          <p:nvSpPr>
            <p:cNvPr id="347" name="Google Shape;347;p41"/>
            <p:cNvSpPr txBox="1"/>
            <p:nvPr/>
          </p:nvSpPr>
          <p:spPr bwMode="auto">
            <a:xfrm>
              <a:off x="8254109" y="3526287"/>
              <a:ext cx="393000" cy="338700"/>
            </a:xfrm>
            <a:prstGeom prst="rect">
              <a:avLst/>
            </a:prstGeom>
            <a:noFill/>
            <a:ln>
              <a:noFill/>
            </a:ln>
          </p:spPr>
          <p:txBody>
            <a:bodyPr spcFirstLastPara="1" wrap="square" lIns="61875" tIns="30924" rIns="61875" bIns="30924" anchor="ctr" anchorCtr="0">
              <a:spAutoFit/>
            </a:bodyPr>
            <a:lstStyle/>
            <a:p>
              <a:pPr marL="0" marR="0" lvl="0" indent="0" algn="ctr" rtl="0">
                <a:spcBef>
                  <a:spcPts val="0"/>
                </a:spcBef>
                <a:spcAft>
                  <a:spcPts val="0"/>
                </a:spcAft>
                <a:buNone/>
                <a:defRPr/>
              </a:pPr>
              <a:r>
                <a:rPr lang="en" sz="1100" b="1">
                  <a:solidFill>
                    <a:srgbClr val="000000"/>
                  </a:solidFill>
                  <a:latin typeface="Calibri"/>
                  <a:ea typeface="Calibri"/>
                  <a:cs typeface="Calibri"/>
                </a:rPr>
                <a:t>03</a:t>
              </a:r>
              <a:endParaRPr sz="950"/>
            </a:p>
          </p:txBody>
        </p:sp>
        <p:sp>
          <p:nvSpPr>
            <p:cNvPr id="348" name="Google Shape;348;p41"/>
            <p:cNvSpPr txBox="1"/>
            <p:nvPr/>
          </p:nvSpPr>
          <p:spPr bwMode="auto">
            <a:xfrm>
              <a:off x="5793944" y="5504059"/>
              <a:ext cx="393000" cy="338700"/>
            </a:xfrm>
            <a:prstGeom prst="rect">
              <a:avLst/>
            </a:prstGeom>
            <a:noFill/>
            <a:ln>
              <a:noFill/>
            </a:ln>
          </p:spPr>
          <p:txBody>
            <a:bodyPr spcFirstLastPara="1" wrap="square" lIns="61875" tIns="30924" rIns="61875" bIns="30924" anchor="ctr" anchorCtr="0">
              <a:spAutoFit/>
            </a:bodyPr>
            <a:lstStyle/>
            <a:p>
              <a:pPr marL="0" marR="0" lvl="0" indent="0" algn="ctr" rtl="0">
                <a:spcBef>
                  <a:spcPts val="0"/>
                </a:spcBef>
                <a:spcAft>
                  <a:spcPts val="0"/>
                </a:spcAft>
                <a:buNone/>
                <a:defRPr/>
              </a:pPr>
              <a:r>
                <a:rPr lang="en" sz="1100" b="1">
                  <a:solidFill>
                    <a:srgbClr val="000000"/>
                  </a:solidFill>
                  <a:latin typeface="Calibri"/>
                  <a:ea typeface="Calibri"/>
                  <a:cs typeface="Calibri"/>
                </a:rPr>
                <a:t>04</a:t>
              </a:r>
              <a:endParaRPr sz="950"/>
            </a:p>
          </p:txBody>
        </p:sp>
        <p:sp>
          <p:nvSpPr>
            <p:cNvPr id="349" name="Google Shape;349;p41"/>
            <p:cNvSpPr txBox="1"/>
            <p:nvPr/>
          </p:nvSpPr>
          <p:spPr bwMode="auto">
            <a:xfrm>
              <a:off x="3548013" y="4010307"/>
              <a:ext cx="393000" cy="338700"/>
            </a:xfrm>
            <a:prstGeom prst="rect">
              <a:avLst/>
            </a:prstGeom>
            <a:noFill/>
            <a:ln>
              <a:noFill/>
            </a:ln>
          </p:spPr>
          <p:txBody>
            <a:bodyPr spcFirstLastPara="1" wrap="square" lIns="61875" tIns="30924" rIns="61875" bIns="30924" anchor="ctr" anchorCtr="0">
              <a:spAutoFit/>
            </a:bodyPr>
            <a:lstStyle/>
            <a:p>
              <a:pPr marL="0" marR="0" lvl="0" indent="0" algn="ctr" rtl="0">
                <a:spcBef>
                  <a:spcPts val="0"/>
                </a:spcBef>
                <a:spcAft>
                  <a:spcPts val="0"/>
                </a:spcAft>
                <a:buNone/>
                <a:defRPr/>
              </a:pPr>
              <a:r>
                <a:rPr lang="en" sz="1100" b="1">
                  <a:solidFill>
                    <a:srgbClr val="000000"/>
                  </a:solidFill>
                  <a:latin typeface="Calibri"/>
                  <a:ea typeface="Calibri"/>
                  <a:cs typeface="Calibri"/>
                </a:rPr>
                <a:t>05</a:t>
              </a:r>
              <a:endParaRPr sz="950"/>
            </a:p>
          </p:txBody>
        </p:sp>
      </p:grpSp>
      <p:pic>
        <p:nvPicPr>
          <p:cNvPr id="1109774269" name="Google Shape;350;p41" descr="Bullseye with solid fill"/>
          <p:cNvPicPr/>
          <p:nvPr/>
        </p:nvPicPr>
        <p:blipFill>
          <a:blip r:embed="rId4">
            <a:alphaModFix/>
          </a:blip>
          <a:stretch/>
        </p:blipFill>
        <p:spPr bwMode="auto">
          <a:xfrm>
            <a:off x="4355565" y="2610877"/>
            <a:ext cx="350069" cy="350069"/>
          </a:xfrm>
          <a:prstGeom prst="rect">
            <a:avLst/>
          </a:prstGeom>
          <a:noFill/>
          <a:ln>
            <a:noFill/>
          </a:ln>
        </p:spPr>
      </p:pic>
      <p:grpSp>
        <p:nvGrpSpPr>
          <p:cNvPr id="601916410" name="Google Shape;351;p41"/>
          <p:cNvGrpSpPr/>
          <p:nvPr/>
        </p:nvGrpSpPr>
        <p:grpSpPr bwMode="auto">
          <a:xfrm>
            <a:off x="5791807" y="1100905"/>
            <a:ext cx="1980160" cy="913551"/>
            <a:chOff x="8921977" y="1242150"/>
            <a:chExt cx="2926200" cy="1350009"/>
          </a:xfrm>
        </p:grpSpPr>
        <p:sp>
          <p:nvSpPr>
            <p:cNvPr id="352" name="Google Shape;352;p41"/>
            <p:cNvSpPr txBox="1"/>
            <p:nvPr/>
          </p:nvSpPr>
          <p:spPr bwMode="auto">
            <a:xfrm>
              <a:off x="8921977" y="1242150"/>
              <a:ext cx="2926200" cy="1200600"/>
            </a:xfrm>
            <a:prstGeom prst="rect">
              <a:avLst/>
            </a:prstGeom>
            <a:noFill/>
            <a:ln>
              <a:noFill/>
            </a:ln>
          </p:spPr>
          <p:txBody>
            <a:bodyPr spcFirstLastPara="1" wrap="square" lIns="0" tIns="30924" rIns="0" bIns="30924" anchor="b" anchorCtr="0">
              <a:spAutoFit/>
            </a:bodyPr>
            <a:lstStyle/>
            <a:p>
              <a:pPr marL="0" lvl="0" indent="0" algn="l" rtl="0">
                <a:spcBef>
                  <a:spcPts val="0"/>
                </a:spcBef>
                <a:spcAft>
                  <a:spcPts val="0"/>
                </a:spcAft>
                <a:buNone/>
                <a:defRPr/>
              </a:pPr>
              <a:r>
                <a:rPr lang="en" sz="1600" b="1">
                  <a:solidFill>
                    <a:srgbClr val="4F7E4D"/>
                  </a:solidFill>
                  <a:latin typeface="Calibri"/>
                  <a:ea typeface="Calibri"/>
                  <a:cs typeface="Calibri"/>
                </a:rPr>
                <a:t>Inefficient Screening Process</a:t>
              </a:r>
              <a:endParaRPr sz="950">
                <a:solidFill>
                  <a:schemeClr val="dk1"/>
                </a:solidFill>
              </a:endParaRPr>
            </a:p>
            <a:p>
              <a:pPr marL="0" marR="0" lvl="0" indent="0" algn="l" rtl="0">
                <a:spcBef>
                  <a:spcPts val="0"/>
                </a:spcBef>
                <a:spcAft>
                  <a:spcPts val="0"/>
                </a:spcAft>
                <a:buNone/>
                <a:defRPr/>
              </a:pPr>
              <a:endParaRPr sz="1600" b="1">
                <a:solidFill>
                  <a:srgbClr val="F15F47"/>
                </a:solidFill>
                <a:latin typeface="Calibri"/>
                <a:ea typeface="Calibri"/>
                <a:cs typeface="Calibri"/>
              </a:endParaRPr>
            </a:p>
          </p:txBody>
        </p:sp>
        <p:sp>
          <p:nvSpPr>
            <p:cNvPr id="353" name="Google Shape;353;p41"/>
            <p:cNvSpPr txBox="1"/>
            <p:nvPr/>
          </p:nvSpPr>
          <p:spPr bwMode="auto">
            <a:xfrm>
              <a:off x="8921977" y="2084859"/>
              <a:ext cx="2926200" cy="507300"/>
            </a:xfrm>
            <a:prstGeom prst="rect">
              <a:avLst/>
            </a:prstGeom>
            <a:noFill/>
            <a:ln>
              <a:noFill/>
            </a:ln>
          </p:spPr>
          <p:txBody>
            <a:bodyPr spcFirstLastPara="1" wrap="square" lIns="0" tIns="30924" rIns="0" bIns="30924" anchor="t" anchorCtr="0">
              <a:spAutoFit/>
            </a:bodyPr>
            <a:lstStyle/>
            <a:p>
              <a:pPr marL="0" marR="0" lvl="0" indent="0" algn="just" rtl="0">
                <a:spcBef>
                  <a:spcPts val="0"/>
                </a:spcBef>
                <a:spcAft>
                  <a:spcPts val="0"/>
                </a:spcAft>
                <a:buNone/>
                <a:defRPr/>
              </a:pPr>
              <a:r>
                <a:rPr lang="en" sz="900">
                  <a:solidFill>
                    <a:srgbClr val="595959"/>
                  </a:solidFill>
                  <a:latin typeface="Calibri"/>
                  <a:ea typeface="Calibri"/>
                  <a:cs typeface="Calibri"/>
                </a:rPr>
                <a:t>Slow identification of stable/formable compounds</a:t>
              </a:r>
              <a:endParaRPr sz="1050"/>
            </a:p>
          </p:txBody>
        </p:sp>
      </p:grpSp>
      <p:grpSp>
        <p:nvGrpSpPr>
          <p:cNvPr id="1407146588" name="Google Shape;354;p41"/>
          <p:cNvGrpSpPr/>
          <p:nvPr/>
        </p:nvGrpSpPr>
        <p:grpSpPr bwMode="auto">
          <a:xfrm>
            <a:off x="846829" y="1258997"/>
            <a:ext cx="1980160" cy="905626"/>
            <a:chOff x="332936" y="2627766"/>
            <a:chExt cx="2926200" cy="1338297"/>
          </a:xfrm>
        </p:grpSpPr>
        <p:sp>
          <p:nvSpPr>
            <p:cNvPr id="355" name="Google Shape;355;p41"/>
            <p:cNvSpPr txBox="1"/>
            <p:nvPr/>
          </p:nvSpPr>
          <p:spPr bwMode="auto">
            <a:xfrm>
              <a:off x="332936" y="2627766"/>
              <a:ext cx="2926200" cy="831000"/>
            </a:xfrm>
            <a:prstGeom prst="rect">
              <a:avLst/>
            </a:prstGeom>
            <a:noFill/>
            <a:ln>
              <a:noFill/>
            </a:ln>
          </p:spPr>
          <p:txBody>
            <a:bodyPr spcFirstLastPara="1" wrap="square" lIns="0" tIns="30924" rIns="0" bIns="30924" anchor="b" anchorCtr="0">
              <a:spAutoFit/>
            </a:bodyPr>
            <a:lstStyle/>
            <a:p>
              <a:pPr marL="0" marR="0" lvl="0" indent="0" algn="r" rtl="0">
                <a:spcBef>
                  <a:spcPts val="0"/>
                </a:spcBef>
                <a:spcAft>
                  <a:spcPts val="0"/>
                </a:spcAft>
                <a:buNone/>
                <a:defRPr/>
              </a:pPr>
              <a:r>
                <a:rPr lang="en" sz="1600" b="1">
                  <a:solidFill>
                    <a:srgbClr val="244470"/>
                  </a:solidFill>
                  <a:latin typeface="Calibri"/>
                  <a:ea typeface="Calibri"/>
                  <a:cs typeface="Calibri"/>
                </a:rPr>
                <a:t>Challenges in Manual Classification</a:t>
              </a:r>
              <a:endParaRPr sz="950"/>
            </a:p>
          </p:txBody>
        </p:sp>
        <p:sp>
          <p:nvSpPr>
            <p:cNvPr id="356" name="Google Shape;356;p41"/>
            <p:cNvSpPr txBox="1"/>
            <p:nvPr/>
          </p:nvSpPr>
          <p:spPr bwMode="auto">
            <a:xfrm>
              <a:off x="332936" y="3458763"/>
              <a:ext cx="2926200" cy="507300"/>
            </a:xfrm>
            <a:prstGeom prst="rect">
              <a:avLst/>
            </a:prstGeom>
            <a:noFill/>
            <a:ln>
              <a:noFill/>
            </a:ln>
          </p:spPr>
          <p:txBody>
            <a:bodyPr spcFirstLastPara="1" wrap="square" lIns="0" tIns="30924" rIns="0" bIns="30924" anchor="t" anchorCtr="0">
              <a:spAutoFit/>
            </a:bodyPr>
            <a:lstStyle/>
            <a:p>
              <a:pPr marL="0" marR="0" lvl="0" indent="0" algn="r" rtl="0">
                <a:spcBef>
                  <a:spcPts val="0"/>
                </a:spcBef>
                <a:spcAft>
                  <a:spcPts val="0"/>
                </a:spcAft>
                <a:buNone/>
                <a:defRPr/>
              </a:pPr>
              <a:r>
                <a:rPr lang="en" sz="900">
                  <a:solidFill>
                    <a:srgbClr val="595959"/>
                  </a:solidFill>
                  <a:latin typeface="Calibri"/>
                  <a:ea typeface="Calibri"/>
                  <a:cs typeface="Calibri"/>
                </a:rPr>
                <a:t>Lab experiments and quantum modeling are costly and complex</a:t>
              </a:r>
              <a:endParaRPr sz="1050"/>
            </a:p>
          </p:txBody>
        </p:sp>
      </p:grpSp>
      <p:grpSp>
        <p:nvGrpSpPr>
          <p:cNvPr id="1909695263" name="Google Shape;357;p41"/>
          <p:cNvGrpSpPr/>
          <p:nvPr/>
        </p:nvGrpSpPr>
        <p:grpSpPr bwMode="auto">
          <a:xfrm>
            <a:off x="6479496" y="2580772"/>
            <a:ext cx="1980160" cy="654001"/>
            <a:chOff x="8921977" y="1242150"/>
            <a:chExt cx="2926200" cy="966456"/>
          </a:xfrm>
        </p:grpSpPr>
        <p:sp>
          <p:nvSpPr>
            <p:cNvPr id="358" name="Google Shape;358;p41"/>
            <p:cNvSpPr txBox="1"/>
            <p:nvPr/>
          </p:nvSpPr>
          <p:spPr bwMode="auto">
            <a:xfrm>
              <a:off x="8921977" y="1242150"/>
              <a:ext cx="2926200" cy="461700"/>
            </a:xfrm>
            <a:prstGeom prst="rect">
              <a:avLst/>
            </a:prstGeom>
            <a:noFill/>
            <a:ln>
              <a:noFill/>
            </a:ln>
          </p:spPr>
          <p:txBody>
            <a:bodyPr spcFirstLastPara="1" wrap="square" lIns="0" tIns="30924" rIns="0" bIns="30924" anchor="b" anchorCtr="0">
              <a:spAutoFit/>
            </a:bodyPr>
            <a:lstStyle/>
            <a:p>
              <a:pPr marL="0" marR="0" lvl="0" indent="0" algn="l" rtl="0">
                <a:spcBef>
                  <a:spcPts val="0"/>
                </a:spcBef>
                <a:spcAft>
                  <a:spcPts val="0"/>
                </a:spcAft>
                <a:buNone/>
                <a:defRPr/>
              </a:pPr>
              <a:r>
                <a:rPr lang="en" sz="1600" b="1">
                  <a:solidFill>
                    <a:srgbClr val="CF8303"/>
                  </a:solidFill>
                  <a:latin typeface="Calibri"/>
                  <a:ea typeface="Calibri"/>
                  <a:cs typeface="Calibri"/>
                </a:rPr>
                <a:t>Lack of Scalability</a:t>
              </a:r>
              <a:endParaRPr sz="950"/>
            </a:p>
          </p:txBody>
        </p:sp>
        <p:sp>
          <p:nvSpPr>
            <p:cNvPr id="359" name="Google Shape;359;p41"/>
            <p:cNvSpPr txBox="1"/>
            <p:nvPr/>
          </p:nvSpPr>
          <p:spPr bwMode="auto">
            <a:xfrm>
              <a:off x="8921977" y="1701306"/>
              <a:ext cx="2926200" cy="507300"/>
            </a:xfrm>
            <a:prstGeom prst="rect">
              <a:avLst/>
            </a:prstGeom>
            <a:noFill/>
            <a:ln>
              <a:noFill/>
            </a:ln>
          </p:spPr>
          <p:txBody>
            <a:bodyPr spcFirstLastPara="1" wrap="square" lIns="0" tIns="30924" rIns="0" bIns="30924" anchor="t" anchorCtr="0">
              <a:spAutoFit/>
            </a:bodyPr>
            <a:lstStyle/>
            <a:p>
              <a:pPr marL="0" marR="0" lvl="0" indent="0" algn="just" rtl="0">
                <a:spcBef>
                  <a:spcPts val="0"/>
                </a:spcBef>
                <a:spcAft>
                  <a:spcPts val="0"/>
                </a:spcAft>
                <a:buNone/>
                <a:defRPr/>
              </a:pPr>
              <a:r>
                <a:rPr lang="en" sz="900">
                  <a:solidFill>
                    <a:srgbClr val="595959"/>
                  </a:solidFill>
                  <a:latin typeface="Calibri"/>
                  <a:ea typeface="Calibri"/>
                  <a:cs typeface="Calibri"/>
                </a:rPr>
                <a:t>Traditional methods cannot handle large chemical spaces</a:t>
              </a:r>
              <a:endParaRPr sz="1050"/>
            </a:p>
          </p:txBody>
        </p:sp>
      </p:grpSp>
      <p:grpSp>
        <p:nvGrpSpPr>
          <p:cNvPr id="236988151" name="Google Shape;360;p41"/>
          <p:cNvGrpSpPr/>
          <p:nvPr/>
        </p:nvGrpSpPr>
        <p:grpSpPr bwMode="auto">
          <a:xfrm>
            <a:off x="5519376" y="3719414"/>
            <a:ext cx="1980160" cy="654001"/>
            <a:chOff x="8921977" y="1242150"/>
            <a:chExt cx="2926200" cy="966456"/>
          </a:xfrm>
        </p:grpSpPr>
        <p:sp>
          <p:nvSpPr>
            <p:cNvPr id="361" name="Google Shape;361;p41"/>
            <p:cNvSpPr txBox="1"/>
            <p:nvPr/>
          </p:nvSpPr>
          <p:spPr bwMode="auto">
            <a:xfrm>
              <a:off x="8921977" y="1242150"/>
              <a:ext cx="2926200" cy="461700"/>
            </a:xfrm>
            <a:prstGeom prst="rect">
              <a:avLst/>
            </a:prstGeom>
            <a:noFill/>
            <a:ln>
              <a:noFill/>
            </a:ln>
          </p:spPr>
          <p:txBody>
            <a:bodyPr spcFirstLastPara="1" wrap="square" lIns="0" tIns="30924" rIns="0" bIns="30924" anchor="b" anchorCtr="0">
              <a:spAutoFit/>
            </a:bodyPr>
            <a:lstStyle/>
            <a:p>
              <a:pPr marL="0" marR="0" lvl="0" indent="0" algn="l" rtl="0">
                <a:spcBef>
                  <a:spcPts val="0"/>
                </a:spcBef>
                <a:spcAft>
                  <a:spcPts val="0"/>
                </a:spcAft>
                <a:buNone/>
                <a:defRPr/>
              </a:pPr>
              <a:r>
                <a:rPr lang="en" sz="1600" b="1">
                  <a:solidFill>
                    <a:srgbClr val="1C9EB8"/>
                  </a:solidFill>
                  <a:latin typeface="Calibri"/>
                  <a:ea typeface="Calibri"/>
                  <a:cs typeface="Calibri"/>
                </a:rPr>
                <a:t>High Failure Rates</a:t>
              </a:r>
              <a:endParaRPr sz="950"/>
            </a:p>
          </p:txBody>
        </p:sp>
        <p:sp>
          <p:nvSpPr>
            <p:cNvPr id="362" name="Google Shape;362;p41"/>
            <p:cNvSpPr txBox="1"/>
            <p:nvPr/>
          </p:nvSpPr>
          <p:spPr bwMode="auto">
            <a:xfrm>
              <a:off x="8921977" y="1701306"/>
              <a:ext cx="2926200" cy="507300"/>
            </a:xfrm>
            <a:prstGeom prst="rect">
              <a:avLst/>
            </a:prstGeom>
            <a:noFill/>
            <a:ln>
              <a:noFill/>
            </a:ln>
          </p:spPr>
          <p:txBody>
            <a:bodyPr spcFirstLastPara="1" wrap="square" lIns="0" tIns="30924" rIns="0" bIns="30924" anchor="t" anchorCtr="0">
              <a:spAutoFit/>
            </a:bodyPr>
            <a:lstStyle/>
            <a:p>
              <a:pPr marL="0" marR="0" lvl="0" indent="0" algn="just" rtl="0">
                <a:spcBef>
                  <a:spcPts val="0"/>
                </a:spcBef>
                <a:spcAft>
                  <a:spcPts val="0"/>
                </a:spcAft>
                <a:buNone/>
                <a:defRPr/>
              </a:pPr>
              <a:r>
                <a:rPr lang="en" sz="900">
                  <a:solidFill>
                    <a:srgbClr val="595959"/>
                  </a:solidFill>
                  <a:latin typeface="Calibri"/>
                  <a:ea typeface="Calibri"/>
                  <a:cs typeface="Calibri"/>
                </a:rPr>
                <a:t>Many attempts lead to unstable or non-formable structures</a:t>
              </a:r>
              <a:endParaRPr sz="1050"/>
            </a:p>
          </p:txBody>
        </p:sp>
      </p:grpSp>
      <p:grpSp>
        <p:nvGrpSpPr>
          <p:cNvPr id="1403452707" name="Google Shape;363;p41"/>
          <p:cNvGrpSpPr/>
          <p:nvPr/>
        </p:nvGrpSpPr>
        <p:grpSpPr bwMode="auto">
          <a:xfrm>
            <a:off x="684347" y="2658430"/>
            <a:ext cx="1980160" cy="919628"/>
            <a:chOff x="332936" y="2258471"/>
            <a:chExt cx="2926200" cy="1358989"/>
          </a:xfrm>
        </p:grpSpPr>
        <p:sp>
          <p:nvSpPr>
            <p:cNvPr id="364" name="Google Shape;364;p41"/>
            <p:cNvSpPr txBox="1"/>
            <p:nvPr/>
          </p:nvSpPr>
          <p:spPr bwMode="auto">
            <a:xfrm>
              <a:off x="332936" y="2258471"/>
              <a:ext cx="2926200" cy="830995"/>
            </a:xfrm>
            <a:prstGeom prst="rect">
              <a:avLst/>
            </a:prstGeom>
            <a:noFill/>
            <a:ln>
              <a:noFill/>
            </a:ln>
          </p:spPr>
          <p:txBody>
            <a:bodyPr spcFirstLastPara="1" wrap="square" lIns="0" tIns="30924" rIns="0" bIns="30924" anchor="b" anchorCtr="0">
              <a:spAutoFit/>
            </a:bodyPr>
            <a:lstStyle/>
            <a:p>
              <a:pPr marL="0" marR="0" lvl="0" indent="0" algn="r" rtl="0">
                <a:spcBef>
                  <a:spcPts val="0"/>
                </a:spcBef>
                <a:spcAft>
                  <a:spcPts val="0"/>
                </a:spcAft>
                <a:buNone/>
                <a:defRPr/>
              </a:pPr>
              <a:r>
                <a:rPr lang="en-US" sz="1600" b="1">
                  <a:solidFill>
                    <a:srgbClr val="4F7E4D"/>
                  </a:solidFill>
                  <a:latin typeface="Calibri"/>
                  <a:ea typeface="Calibri"/>
                  <a:cs typeface="Calibri"/>
                </a:rPr>
                <a:t>Limited</a:t>
              </a:r>
              <a:r>
                <a:rPr lang="en" sz="1600" b="1">
                  <a:solidFill>
                    <a:srgbClr val="4F7E4D"/>
                  </a:solidFill>
                  <a:latin typeface="Calibri"/>
                  <a:ea typeface="Calibri"/>
                  <a:cs typeface="Calibri"/>
                </a:rPr>
                <a:t>, Noisy, and Imbalance Datasets</a:t>
              </a:r>
              <a:endParaRPr sz="950"/>
            </a:p>
          </p:txBody>
        </p:sp>
        <p:sp>
          <p:nvSpPr>
            <p:cNvPr id="365" name="Google Shape;365;p41"/>
            <p:cNvSpPr txBox="1"/>
            <p:nvPr/>
          </p:nvSpPr>
          <p:spPr bwMode="auto">
            <a:xfrm>
              <a:off x="332936" y="3110160"/>
              <a:ext cx="2926200" cy="507300"/>
            </a:xfrm>
            <a:prstGeom prst="rect">
              <a:avLst/>
            </a:prstGeom>
            <a:noFill/>
            <a:ln>
              <a:noFill/>
            </a:ln>
          </p:spPr>
          <p:txBody>
            <a:bodyPr spcFirstLastPara="1" wrap="square" lIns="0" tIns="30924" rIns="0" bIns="30924" anchor="t" anchorCtr="0">
              <a:spAutoFit/>
            </a:bodyPr>
            <a:lstStyle/>
            <a:p>
              <a:pPr marL="0" marR="0" lvl="0" indent="0" algn="r" rtl="0">
                <a:spcBef>
                  <a:spcPts val="0"/>
                </a:spcBef>
                <a:spcAft>
                  <a:spcPts val="0"/>
                </a:spcAft>
                <a:buNone/>
                <a:defRPr/>
              </a:pPr>
              <a:r>
                <a:rPr lang="en" sz="900">
                  <a:solidFill>
                    <a:srgbClr val="595959"/>
                  </a:solidFill>
                  <a:latin typeface="Calibri"/>
                  <a:ea typeface="Calibri"/>
                  <a:cs typeface="Calibri"/>
                </a:rPr>
                <a:t>Skewed class distribution biases ML models</a:t>
              </a:r>
              <a:endParaRPr sz="1050"/>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272399682" name="Google Shape;370;p42"/>
          <p:cNvSpPr txBox="1"/>
          <p:nvPr/>
        </p:nvSpPr>
        <p:spPr bwMode="auto">
          <a:xfrm>
            <a:off x="141575" y="36960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PROPOSED SOLUTION</a:t>
            </a:r>
            <a:endParaRPr sz="1100">
              <a:solidFill>
                <a:schemeClr val="dk1"/>
              </a:solidFill>
            </a:endParaRPr>
          </a:p>
        </p:txBody>
      </p:sp>
      <p:sp>
        <p:nvSpPr>
          <p:cNvPr id="1385968492" name="Google Shape;371;p42"/>
          <p:cNvSpPr/>
          <p:nvPr/>
        </p:nvSpPr>
        <p:spPr bwMode="auto">
          <a:xfrm>
            <a:off x="3682862" y="2187977"/>
            <a:ext cx="1778623" cy="1113428"/>
          </a:xfrm>
          <a:custGeom>
            <a:avLst/>
            <a:gdLst/>
            <a:ahLst/>
            <a:cxnLst/>
            <a:rect l="l" t="t" r="r" b="b"/>
            <a:pathLst>
              <a:path w="2903876" h="1817841" fill="norm" stroke="1" extrusionOk="0">
                <a:moveTo>
                  <a:pt x="2462689" y="5715"/>
                </a:moveTo>
                <a:cubicBezTo>
                  <a:pt x="2703796" y="5715"/>
                  <a:pt x="2863339" y="139731"/>
                  <a:pt x="2891632" y="260985"/>
                </a:cubicBezTo>
                <a:cubicBezTo>
                  <a:pt x="2916448" y="367337"/>
                  <a:pt x="2896198" y="343876"/>
                  <a:pt x="2894193" y="391008"/>
                </a:cubicBezTo>
                <a:lnTo>
                  <a:pt x="2876833" y="436833"/>
                </a:lnTo>
                <a:lnTo>
                  <a:pt x="2875842" y="439413"/>
                </a:lnTo>
                <a:lnTo>
                  <a:pt x="2874652" y="441992"/>
                </a:lnTo>
                <a:lnTo>
                  <a:pt x="2873065" y="444968"/>
                </a:lnTo>
                <a:lnTo>
                  <a:pt x="2871280" y="448738"/>
                </a:lnTo>
                <a:lnTo>
                  <a:pt x="2866322" y="456476"/>
                </a:lnTo>
                <a:lnTo>
                  <a:pt x="2860174" y="465802"/>
                </a:lnTo>
                <a:lnTo>
                  <a:pt x="2852439" y="475921"/>
                </a:lnTo>
                <a:lnTo>
                  <a:pt x="2843514" y="487627"/>
                </a:lnTo>
                <a:lnTo>
                  <a:pt x="2833598" y="500128"/>
                </a:lnTo>
                <a:lnTo>
                  <a:pt x="2822095" y="514017"/>
                </a:lnTo>
                <a:lnTo>
                  <a:pt x="2809799" y="528898"/>
                </a:lnTo>
                <a:lnTo>
                  <a:pt x="2796114" y="544969"/>
                </a:lnTo>
                <a:lnTo>
                  <a:pt x="2781636" y="561636"/>
                </a:lnTo>
                <a:lnTo>
                  <a:pt x="2765770" y="579493"/>
                </a:lnTo>
                <a:lnTo>
                  <a:pt x="2749309" y="598343"/>
                </a:lnTo>
                <a:lnTo>
                  <a:pt x="2731657" y="617986"/>
                </a:lnTo>
                <a:lnTo>
                  <a:pt x="2693777" y="659454"/>
                </a:lnTo>
                <a:lnTo>
                  <a:pt x="2652723" y="703701"/>
                </a:lnTo>
                <a:lnTo>
                  <a:pt x="2608893" y="750725"/>
                </a:lnTo>
                <a:lnTo>
                  <a:pt x="2562285" y="799932"/>
                </a:lnTo>
                <a:lnTo>
                  <a:pt x="2513893" y="850925"/>
                </a:lnTo>
                <a:lnTo>
                  <a:pt x="2463518" y="903703"/>
                </a:lnTo>
                <a:lnTo>
                  <a:pt x="2411556" y="957672"/>
                </a:lnTo>
                <a:lnTo>
                  <a:pt x="2358603" y="1012434"/>
                </a:lnTo>
                <a:lnTo>
                  <a:pt x="2304459" y="1067792"/>
                </a:lnTo>
                <a:lnTo>
                  <a:pt x="2250316" y="1123348"/>
                </a:lnTo>
                <a:lnTo>
                  <a:pt x="2195974" y="1178904"/>
                </a:lnTo>
                <a:lnTo>
                  <a:pt x="2088282" y="1288429"/>
                </a:lnTo>
                <a:lnTo>
                  <a:pt x="1984557" y="1393192"/>
                </a:lnTo>
                <a:lnTo>
                  <a:pt x="1887574" y="1491010"/>
                </a:lnTo>
                <a:lnTo>
                  <a:pt x="1799913" y="1579106"/>
                </a:lnTo>
                <a:lnTo>
                  <a:pt x="1724152" y="1654702"/>
                </a:lnTo>
                <a:lnTo>
                  <a:pt x="1621022" y="1757679"/>
                </a:lnTo>
                <a:lnTo>
                  <a:pt x="1574468" y="1800899"/>
                </a:lnTo>
                <a:cubicBezTo>
                  <a:pt x="1163310" y="1796864"/>
                  <a:pt x="603406" y="1848596"/>
                  <a:pt x="340995" y="1788794"/>
                </a:cubicBezTo>
                <a:cubicBezTo>
                  <a:pt x="78584" y="1728992"/>
                  <a:pt x="0" y="1635671"/>
                  <a:pt x="0" y="1442084"/>
                </a:cubicBezTo>
                <a:cubicBezTo>
                  <a:pt x="0" y="1369489"/>
                  <a:pt x="12543" y="1298238"/>
                  <a:pt x="50339" y="1242295"/>
                </a:cubicBezTo>
                <a:lnTo>
                  <a:pt x="75057" y="1207872"/>
                </a:lnTo>
                <a:lnTo>
                  <a:pt x="1233886" y="47742"/>
                </a:lnTo>
                <a:lnTo>
                  <a:pt x="1288732" y="0"/>
                </a:lnTo>
                <a:lnTo>
                  <a:pt x="2462689" y="5715"/>
                </a:lnTo>
                <a:close/>
              </a:path>
            </a:pathLst>
          </a:custGeom>
          <a:solidFill>
            <a:srgbClr val="595959"/>
          </a:solidFill>
          <a:ln>
            <a:noFill/>
          </a:ln>
        </p:spPr>
        <p:txBody>
          <a:bodyPr spcFirstLastPara="1" wrap="square" lIns="56050" tIns="28000" rIns="56050" bIns="28000" anchor="t" anchorCtr="0">
            <a:noAutofit/>
          </a:bodyPr>
          <a:lstStyle/>
          <a:p>
            <a:pPr marL="0" marR="0" lvl="0" indent="0" algn="l" rtl="0">
              <a:spcBef>
                <a:spcPts val="0"/>
              </a:spcBef>
              <a:spcAft>
                <a:spcPts val="0"/>
              </a:spcAft>
              <a:buNone/>
              <a:defRPr/>
            </a:pPr>
            <a:endParaRPr sz="1100">
              <a:solidFill>
                <a:srgbClr val="000000"/>
              </a:solidFill>
              <a:latin typeface="Calibri"/>
              <a:ea typeface="Calibri"/>
              <a:cs typeface="Calibri"/>
            </a:endParaRPr>
          </a:p>
        </p:txBody>
      </p:sp>
      <p:sp>
        <p:nvSpPr>
          <p:cNvPr id="754402435" name="Google Shape;372;p42"/>
          <p:cNvSpPr/>
          <p:nvPr/>
        </p:nvSpPr>
        <p:spPr bwMode="auto">
          <a:xfrm>
            <a:off x="3675856" y="2927635"/>
            <a:ext cx="2237851" cy="1232754"/>
          </a:xfrm>
          <a:custGeom>
            <a:avLst/>
            <a:gdLst/>
            <a:ahLst/>
            <a:cxnLst/>
            <a:rect l="l" t="t" r="r" b="b"/>
            <a:pathLst>
              <a:path w="18403" h="10133" fill="norm" stroke="1" extrusionOk="0">
                <a:moveTo>
                  <a:pt x="18298" y="5534"/>
                </a:moveTo>
                <a:lnTo>
                  <a:pt x="14327" y="1559"/>
                </a:lnTo>
                <a:lnTo>
                  <a:pt x="14327" y="1559"/>
                </a:lnTo>
                <a:lnTo>
                  <a:pt x="14306" y="1539"/>
                </a:lnTo>
                <a:lnTo>
                  <a:pt x="14283" y="1521"/>
                </a:lnTo>
                <a:lnTo>
                  <a:pt x="14259" y="1505"/>
                </a:lnTo>
                <a:lnTo>
                  <a:pt x="14236" y="1492"/>
                </a:lnTo>
                <a:lnTo>
                  <a:pt x="14211" y="1480"/>
                </a:lnTo>
                <a:lnTo>
                  <a:pt x="14187" y="1471"/>
                </a:lnTo>
                <a:lnTo>
                  <a:pt x="14162" y="1464"/>
                </a:lnTo>
                <a:lnTo>
                  <a:pt x="14136" y="1459"/>
                </a:lnTo>
                <a:lnTo>
                  <a:pt x="14110" y="1455"/>
                </a:lnTo>
                <a:lnTo>
                  <a:pt x="14085" y="1454"/>
                </a:lnTo>
                <a:lnTo>
                  <a:pt x="14060" y="1454"/>
                </a:lnTo>
                <a:lnTo>
                  <a:pt x="14034" y="1456"/>
                </a:lnTo>
                <a:lnTo>
                  <a:pt x="14010" y="1460"/>
                </a:lnTo>
                <a:lnTo>
                  <a:pt x="13985" y="1465"/>
                </a:lnTo>
                <a:lnTo>
                  <a:pt x="13960" y="1473"/>
                </a:lnTo>
                <a:lnTo>
                  <a:pt x="13937" y="1482"/>
                </a:lnTo>
                <a:lnTo>
                  <a:pt x="13913" y="1492"/>
                </a:lnTo>
                <a:lnTo>
                  <a:pt x="13892" y="1504"/>
                </a:lnTo>
                <a:lnTo>
                  <a:pt x="13870" y="1517"/>
                </a:lnTo>
                <a:lnTo>
                  <a:pt x="13850" y="1532"/>
                </a:lnTo>
                <a:lnTo>
                  <a:pt x="13831" y="1549"/>
                </a:lnTo>
                <a:lnTo>
                  <a:pt x="13812" y="1566"/>
                </a:lnTo>
                <a:lnTo>
                  <a:pt x="13795" y="1586"/>
                </a:lnTo>
                <a:lnTo>
                  <a:pt x="13779" y="1606"/>
                </a:lnTo>
                <a:lnTo>
                  <a:pt x="13765" y="1628"/>
                </a:lnTo>
                <a:lnTo>
                  <a:pt x="13752" y="1651"/>
                </a:lnTo>
                <a:lnTo>
                  <a:pt x="13742" y="1676"/>
                </a:lnTo>
                <a:lnTo>
                  <a:pt x="13733" y="1700"/>
                </a:lnTo>
                <a:lnTo>
                  <a:pt x="13726" y="1727"/>
                </a:lnTo>
                <a:lnTo>
                  <a:pt x="13720" y="1754"/>
                </a:lnTo>
                <a:lnTo>
                  <a:pt x="13717" y="1783"/>
                </a:lnTo>
                <a:lnTo>
                  <a:pt x="13716" y="1812"/>
                </a:lnTo>
                <a:lnTo>
                  <a:pt x="13716" y="2781"/>
                </a:lnTo>
                <a:lnTo>
                  <a:pt x="13716" y="2781"/>
                </a:lnTo>
                <a:lnTo>
                  <a:pt x="11676" y="2778"/>
                </a:lnTo>
                <a:lnTo>
                  <a:pt x="10049" y="2775"/>
                </a:lnTo>
                <a:lnTo>
                  <a:pt x="8230" y="2771"/>
                </a:lnTo>
                <a:lnTo>
                  <a:pt x="8230" y="2771"/>
                </a:lnTo>
                <a:lnTo>
                  <a:pt x="7150" y="2768"/>
                </a:lnTo>
                <a:lnTo>
                  <a:pt x="6090" y="2763"/>
                </a:lnTo>
                <a:lnTo>
                  <a:pt x="5081" y="2759"/>
                </a:lnTo>
                <a:lnTo>
                  <a:pt x="4152" y="2754"/>
                </a:lnTo>
                <a:lnTo>
                  <a:pt x="3337" y="2748"/>
                </a:lnTo>
                <a:lnTo>
                  <a:pt x="2664" y="2742"/>
                </a:lnTo>
                <a:lnTo>
                  <a:pt x="2391" y="2738"/>
                </a:lnTo>
                <a:lnTo>
                  <a:pt x="2165" y="2734"/>
                </a:lnTo>
                <a:lnTo>
                  <a:pt x="1991" y="2730"/>
                </a:lnTo>
                <a:lnTo>
                  <a:pt x="1872" y="2726"/>
                </a:lnTo>
                <a:lnTo>
                  <a:pt x="1872" y="2726"/>
                </a:lnTo>
                <a:lnTo>
                  <a:pt x="1822" y="2723"/>
                </a:lnTo>
                <a:lnTo>
                  <a:pt x="1773" y="2719"/>
                </a:lnTo>
                <a:lnTo>
                  <a:pt x="1724" y="2714"/>
                </a:lnTo>
                <a:lnTo>
                  <a:pt x="1674" y="2708"/>
                </a:lnTo>
                <a:lnTo>
                  <a:pt x="1625" y="2700"/>
                </a:lnTo>
                <a:lnTo>
                  <a:pt x="1576" y="2692"/>
                </a:lnTo>
                <a:lnTo>
                  <a:pt x="1526" y="2682"/>
                </a:lnTo>
                <a:lnTo>
                  <a:pt x="1477" y="2672"/>
                </a:lnTo>
                <a:lnTo>
                  <a:pt x="1428" y="2660"/>
                </a:lnTo>
                <a:lnTo>
                  <a:pt x="1379" y="2648"/>
                </a:lnTo>
                <a:lnTo>
                  <a:pt x="1330" y="2634"/>
                </a:lnTo>
                <a:lnTo>
                  <a:pt x="1282" y="2619"/>
                </a:lnTo>
                <a:lnTo>
                  <a:pt x="1234" y="2603"/>
                </a:lnTo>
                <a:lnTo>
                  <a:pt x="1186" y="2585"/>
                </a:lnTo>
                <a:lnTo>
                  <a:pt x="1139" y="2567"/>
                </a:lnTo>
                <a:lnTo>
                  <a:pt x="1091" y="2548"/>
                </a:lnTo>
                <a:lnTo>
                  <a:pt x="1045" y="2527"/>
                </a:lnTo>
                <a:lnTo>
                  <a:pt x="999" y="2506"/>
                </a:lnTo>
                <a:lnTo>
                  <a:pt x="953" y="2483"/>
                </a:lnTo>
                <a:lnTo>
                  <a:pt x="909" y="2460"/>
                </a:lnTo>
                <a:lnTo>
                  <a:pt x="864" y="2435"/>
                </a:lnTo>
                <a:lnTo>
                  <a:pt x="821" y="2411"/>
                </a:lnTo>
                <a:lnTo>
                  <a:pt x="778" y="2384"/>
                </a:lnTo>
                <a:lnTo>
                  <a:pt x="736" y="2356"/>
                </a:lnTo>
                <a:lnTo>
                  <a:pt x="695" y="2328"/>
                </a:lnTo>
                <a:lnTo>
                  <a:pt x="654" y="2298"/>
                </a:lnTo>
                <a:lnTo>
                  <a:pt x="614" y="2267"/>
                </a:lnTo>
                <a:lnTo>
                  <a:pt x="576" y="2236"/>
                </a:lnTo>
                <a:lnTo>
                  <a:pt x="538" y="2202"/>
                </a:lnTo>
                <a:lnTo>
                  <a:pt x="502" y="2169"/>
                </a:lnTo>
                <a:lnTo>
                  <a:pt x="465" y="2135"/>
                </a:lnTo>
                <a:lnTo>
                  <a:pt x="431" y="2098"/>
                </a:lnTo>
                <a:lnTo>
                  <a:pt x="431" y="2098"/>
                </a:lnTo>
                <a:lnTo>
                  <a:pt x="402" y="2067"/>
                </a:lnTo>
                <a:lnTo>
                  <a:pt x="375" y="2034"/>
                </a:lnTo>
                <a:lnTo>
                  <a:pt x="351" y="2000"/>
                </a:lnTo>
                <a:lnTo>
                  <a:pt x="327" y="1964"/>
                </a:lnTo>
                <a:lnTo>
                  <a:pt x="305" y="1928"/>
                </a:lnTo>
                <a:lnTo>
                  <a:pt x="284" y="1891"/>
                </a:lnTo>
                <a:lnTo>
                  <a:pt x="266" y="1853"/>
                </a:lnTo>
                <a:lnTo>
                  <a:pt x="248" y="1814"/>
                </a:lnTo>
                <a:lnTo>
                  <a:pt x="232" y="1773"/>
                </a:lnTo>
                <a:lnTo>
                  <a:pt x="218" y="1734"/>
                </a:lnTo>
                <a:lnTo>
                  <a:pt x="204" y="1692"/>
                </a:lnTo>
                <a:lnTo>
                  <a:pt x="192" y="1650"/>
                </a:lnTo>
                <a:lnTo>
                  <a:pt x="181" y="1608"/>
                </a:lnTo>
                <a:lnTo>
                  <a:pt x="172" y="1565"/>
                </a:lnTo>
                <a:lnTo>
                  <a:pt x="163" y="1521"/>
                </a:lnTo>
                <a:lnTo>
                  <a:pt x="157" y="1478"/>
                </a:lnTo>
                <a:lnTo>
                  <a:pt x="150" y="1434"/>
                </a:lnTo>
                <a:lnTo>
                  <a:pt x="145" y="1390"/>
                </a:lnTo>
                <a:lnTo>
                  <a:pt x="142" y="1345"/>
                </a:lnTo>
                <a:lnTo>
                  <a:pt x="139" y="1301"/>
                </a:lnTo>
                <a:lnTo>
                  <a:pt x="136" y="1257"/>
                </a:lnTo>
                <a:lnTo>
                  <a:pt x="135" y="1213"/>
                </a:lnTo>
                <a:lnTo>
                  <a:pt x="135" y="1168"/>
                </a:lnTo>
                <a:lnTo>
                  <a:pt x="135" y="1124"/>
                </a:lnTo>
                <a:lnTo>
                  <a:pt x="137" y="1081"/>
                </a:lnTo>
                <a:lnTo>
                  <a:pt x="140" y="1037"/>
                </a:lnTo>
                <a:lnTo>
                  <a:pt x="143" y="995"/>
                </a:lnTo>
                <a:lnTo>
                  <a:pt x="146" y="952"/>
                </a:lnTo>
                <a:lnTo>
                  <a:pt x="150" y="910"/>
                </a:lnTo>
                <a:lnTo>
                  <a:pt x="155" y="868"/>
                </a:lnTo>
                <a:lnTo>
                  <a:pt x="166" y="786"/>
                </a:lnTo>
                <a:lnTo>
                  <a:pt x="166" y="786"/>
                </a:lnTo>
                <a:lnTo>
                  <a:pt x="169" y="772"/>
                </a:lnTo>
                <a:lnTo>
                  <a:pt x="174" y="731"/>
                </a:lnTo>
                <a:lnTo>
                  <a:pt x="179" y="700"/>
                </a:lnTo>
                <a:lnTo>
                  <a:pt x="187" y="663"/>
                </a:lnTo>
                <a:lnTo>
                  <a:pt x="196" y="620"/>
                </a:lnTo>
                <a:lnTo>
                  <a:pt x="209" y="571"/>
                </a:lnTo>
                <a:lnTo>
                  <a:pt x="224" y="517"/>
                </a:lnTo>
                <a:lnTo>
                  <a:pt x="242" y="457"/>
                </a:lnTo>
                <a:lnTo>
                  <a:pt x="265" y="393"/>
                </a:lnTo>
                <a:lnTo>
                  <a:pt x="290" y="323"/>
                </a:lnTo>
                <a:lnTo>
                  <a:pt x="320" y="249"/>
                </a:lnTo>
                <a:lnTo>
                  <a:pt x="353" y="170"/>
                </a:lnTo>
                <a:lnTo>
                  <a:pt x="372" y="129"/>
                </a:lnTo>
                <a:lnTo>
                  <a:pt x="391" y="87"/>
                </a:lnTo>
                <a:lnTo>
                  <a:pt x="413" y="44"/>
                </a:lnTo>
                <a:lnTo>
                  <a:pt x="435" y="0"/>
                </a:lnTo>
                <a:lnTo>
                  <a:pt x="435" y="0"/>
                </a:lnTo>
                <a:lnTo>
                  <a:pt x="435" y="0"/>
                </a:lnTo>
                <a:lnTo>
                  <a:pt x="435" y="0"/>
                </a:lnTo>
                <a:lnTo>
                  <a:pt x="434" y="0"/>
                </a:lnTo>
                <a:lnTo>
                  <a:pt x="434" y="0"/>
                </a:lnTo>
                <a:lnTo>
                  <a:pt x="400" y="36"/>
                </a:lnTo>
                <a:lnTo>
                  <a:pt x="369" y="69"/>
                </a:lnTo>
                <a:lnTo>
                  <a:pt x="342" y="101"/>
                </a:lnTo>
                <a:lnTo>
                  <a:pt x="316" y="131"/>
                </a:lnTo>
                <a:lnTo>
                  <a:pt x="316" y="131"/>
                </a:lnTo>
                <a:lnTo>
                  <a:pt x="291" y="165"/>
                </a:lnTo>
                <a:lnTo>
                  <a:pt x="267" y="199"/>
                </a:lnTo>
                <a:lnTo>
                  <a:pt x="244" y="234"/>
                </a:lnTo>
                <a:lnTo>
                  <a:pt x="219" y="272"/>
                </a:lnTo>
                <a:lnTo>
                  <a:pt x="219" y="272"/>
                </a:lnTo>
                <a:lnTo>
                  <a:pt x="207" y="292"/>
                </a:lnTo>
                <a:lnTo>
                  <a:pt x="196" y="311"/>
                </a:lnTo>
                <a:lnTo>
                  <a:pt x="175" y="353"/>
                </a:lnTo>
                <a:lnTo>
                  <a:pt x="155" y="395"/>
                </a:lnTo>
                <a:lnTo>
                  <a:pt x="137" y="438"/>
                </a:lnTo>
                <a:lnTo>
                  <a:pt x="120" y="482"/>
                </a:lnTo>
                <a:lnTo>
                  <a:pt x="105" y="526"/>
                </a:lnTo>
                <a:lnTo>
                  <a:pt x="92" y="571"/>
                </a:lnTo>
                <a:lnTo>
                  <a:pt x="80" y="615"/>
                </a:lnTo>
                <a:lnTo>
                  <a:pt x="80" y="615"/>
                </a:lnTo>
                <a:lnTo>
                  <a:pt x="67" y="661"/>
                </a:lnTo>
                <a:lnTo>
                  <a:pt x="56" y="707"/>
                </a:lnTo>
                <a:lnTo>
                  <a:pt x="46" y="754"/>
                </a:lnTo>
                <a:lnTo>
                  <a:pt x="37" y="800"/>
                </a:lnTo>
                <a:lnTo>
                  <a:pt x="29" y="848"/>
                </a:lnTo>
                <a:lnTo>
                  <a:pt x="22" y="895"/>
                </a:lnTo>
                <a:lnTo>
                  <a:pt x="16" y="943"/>
                </a:lnTo>
                <a:lnTo>
                  <a:pt x="11" y="990"/>
                </a:lnTo>
                <a:lnTo>
                  <a:pt x="7" y="1037"/>
                </a:lnTo>
                <a:lnTo>
                  <a:pt x="3" y="1086"/>
                </a:lnTo>
                <a:lnTo>
                  <a:pt x="1" y="1134"/>
                </a:lnTo>
                <a:lnTo>
                  <a:pt x="0" y="1181"/>
                </a:lnTo>
                <a:lnTo>
                  <a:pt x="0" y="1229"/>
                </a:lnTo>
                <a:lnTo>
                  <a:pt x="1" y="1277"/>
                </a:lnTo>
                <a:lnTo>
                  <a:pt x="2" y="1325"/>
                </a:lnTo>
                <a:lnTo>
                  <a:pt x="6" y="1372"/>
                </a:lnTo>
                <a:lnTo>
                  <a:pt x="6" y="1372"/>
                </a:lnTo>
                <a:lnTo>
                  <a:pt x="10" y="1433"/>
                </a:lnTo>
                <a:lnTo>
                  <a:pt x="16" y="1492"/>
                </a:lnTo>
                <a:lnTo>
                  <a:pt x="24" y="1550"/>
                </a:lnTo>
                <a:lnTo>
                  <a:pt x="33" y="1607"/>
                </a:lnTo>
                <a:lnTo>
                  <a:pt x="45" y="1663"/>
                </a:lnTo>
                <a:lnTo>
                  <a:pt x="58" y="1716"/>
                </a:lnTo>
                <a:lnTo>
                  <a:pt x="72" y="1770"/>
                </a:lnTo>
                <a:lnTo>
                  <a:pt x="88" y="1822"/>
                </a:lnTo>
                <a:lnTo>
                  <a:pt x="106" y="1873"/>
                </a:lnTo>
                <a:lnTo>
                  <a:pt x="127" y="1923"/>
                </a:lnTo>
                <a:lnTo>
                  <a:pt x="148" y="1974"/>
                </a:lnTo>
                <a:lnTo>
                  <a:pt x="172" y="2023"/>
                </a:lnTo>
                <a:lnTo>
                  <a:pt x="196" y="2073"/>
                </a:lnTo>
                <a:lnTo>
                  <a:pt x="224" y="2122"/>
                </a:lnTo>
                <a:lnTo>
                  <a:pt x="253" y="2170"/>
                </a:lnTo>
                <a:lnTo>
                  <a:pt x="284" y="2220"/>
                </a:lnTo>
                <a:lnTo>
                  <a:pt x="318" y="2269"/>
                </a:lnTo>
                <a:lnTo>
                  <a:pt x="352" y="2318"/>
                </a:lnTo>
                <a:lnTo>
                  <a:pt x="389" y="2368"/>
                </a:lnTo>
                <a:lnTo>
                  <a:pt x="428" y="2417"/>
                </a:lnTo>
                <a:lnTo>
                  <a:pt x="469" y="2468"/>
                </a:lnTo>
                <a:lnTo>
                  <a:pt x="512" y="2520"/>
                </a:lnTo>
                <a:lnTo>
                  <a:pt x="557" y="2571"/>
                </a:lnTo>
                <a:lnTo>
                  <a:pt x="604" y="2625"/>
                </a:lnTo>
                <a:lnTo>
                  <a:pt x="653" y="2679"/>
                </a:lnTo>
                <a:lnTo>
                  <a:pt x="704" y="2734"/>
                </a:lnTo>
                <a:lnTo>
                  <a:pt x="814" y="2849"/>
                </a:lnTo>
                <a:lnTo>
                  <a:pt x="932" y="2970"/>
                </a:lnTo>
                <a:lnTo>
                  <a:pt x="1059" y="3098"/>
                </a:lnTo>
                <a:lnTo>
                  <a:pt x="1059" y="3098"/>
                </a:lnTo>
                <a:lnTo>
                  <a:pt x="6211" y="8255"/>
                </a:lnTo>
                <a:lnTo>
                  <a:pt x="6211" y="8255"/>
                </a:lnTo>
                <a:lnTo>
                  <a:pt x="6223" y="8269"/>
                </a:lnTo>
                <a:lnTo>
                  <a:pt x="6238" y="8285"/>
                </a:lnTo>
                <a:lnTo>
                  <a:pt x="6260" y="8305"/>
                </a:lnTo>
                <a:lnTo>
                  <a:pt x="6287" y="8330"/>
                </a:lnTo>
                <a:lnTo>
                  <a:pt x="6322" y="8359"/>
                </a:lnTo>
                <a:lnTo>
                  <a:pt x="6361" y="8389"/>
                </a:lnTo>
                <a:lnTo>
                  <a:pt x="6384" y="8405"/>
                </a:lnTo>
                <a:lnTo>
                  <a:pt x="6407" y="8420"/>
                </a:lnTo>
                <a:lnTo>
                  <a:pt x="6432" y="8437"/>
                </a:lnTo>
                <a:lnTo>
                  <a:pt x="6459" y="8453"/>
                </a:lnTo>
                <a:lnTo>
                  <a:pt x="6488" y="8469"/>
                </a:lnTo>
                <a:lnTo>
                  <a:pt x="6518" y="8485"/>
                </a:lnTo>
                <a:lnTo>
                  <a:pt x="6549" y="8501"/>
                </a:lnTo>
                <a:lnTo>
                  <a:pt x="6582" y="8516"/>
                </a:lnTo>
                <a:lnTo>
                  <a:pt x="6616" y="8531"/>
                </a:lnTo>
                <a:lnTo>
                  <a:pt x="6653" y="8545"/>
                </a:lnTo>
                <a:lnTo>
                  <a:pt x="6690" y="8559"/>
                </a:lnTo>
                <a:lnTo>
                  <a:pt x="6729" y="8572"/>
                </a:lnTo>
                <a:lnTo>
                  <a:pt x="6770" y="8584"/>
                </a:lnTo>
                <a:lnTo>
                  <a:pt x="6813" y="8596"/>
                </a:lnTo>
                <a:lnTo>
                  <a:pt x="6855" y="8605"/>
                </a:lnTo>
                <a:lnTo>
                  <a:pt x="6902" y="8614"/>
                </a:lnTo>
                <a:lnTo>
                  <a:pt x="6948" y="8622"/>
                </a:lnTo>
                <a:lnTo>
                  <a:pt x="6996" y="8627"/>
                </a:lnTo>
                <a:lnTo>
                  <a:pt x="6996" y="8627"/>
                </a:lnTo>
                <a:lnTo>
                  <a:pt x="7053" y="8631"/>
                </a:lnTo>
                <a:lnTo>
                  <a:pt x="7136" y="8635"/>
                </a:lnTo>
                <a:lnTo>
                  <a:pt x="7246" y="8640"/>
                </a:lnTo>
                <a:lnTo>
                  <a:pt x="7379" y="8644"/>
                </a:lnTo>
                <a:lnTo>
                  <a:pt x="7710" y="8652"/>
                </a:lnTo>
                <a:lnTo>
                  <a:pt x="8116" y="8659"/>
                </a:lnTo>
                <a:lnTo>
                  <a:pt x="8582" y="8666"/>
                </a:lnTo>
                <a:lnTo>
                  <a:pt x="9096" y="8672"/>
                </a:lnTo>
                <a:lnTo>
                  <a:pt x="9641" y="8677"/>
                </a:lnTo>
                <a:lnTo>
                  <a:pt x="10205" y="8683"/>
                </a:lnTo>
                <a:lnTo>
                  <a:pt x="11335" y="8692"/>
                </a:lnTo>
                <a:lnTo>
                  <a:pt x="12370" y="8699"/>
                </a:lnTo>
                <a:lnTo>
                  <a:pt x="13716" y="8708"/>
                </a:lnTo>
                <a:lnTo>
                  <a:pt x="13716" y="9774"/>
                </a:lnTo>
                <a:lnTo>
                  <a:pt x="13716" y="9774"/>
                </a:lnTo>
                <a:lnTo>
                  <a:pt x="13717" y="9803"/>
                </a:lnTo>
                <a:lnTo>
                  <a:pt x="13720" y="9832"/>
                </a:lnTo>
                <a:lnTo>
                  <a:pt x="13726" y="9859"/>
                </a:lnTo>
                <a:lnTo>
                  <a:pt x="13733" y="9885"/>
                </a:lnTo>
                <a:lnTo>
                  <a:pt x="13742" y="9911"/>
                </a:lnTo>
                <a:lnTo>
                  <a:pt x="13752" y="9935"/>
                </a:lnTo>
                <a:lnTo>
                  <a:pt x="13765" y="9958"/>
                </a:lnTo>
                <a:lnTo>
                  <a:pt x="13779" y="9980"/>
                </a:lnTo>
                <a:lnTo>
                  <a:pt x="13795" y="10000"/>
                </a:lnTo>
                <a:lnTo>
                  <a:pt x="13812" y="10019"/>
                </a:lnTo>
                <a:lnTo>
                  <a:pt x="13831" y="10038"/>
                </a:lnTo>
                <a:lnTo>
                  <a:pt x="13850" y="10054"/>
                </a:lnTo>
                <a:lnTo>
                  <a:pt x="13870" y="10069"/>
                </a:lnTo>
                <a:lnTo>
                  <a:pt x="13892" y="10083"/>
                </a:lnTo>
                <a:lnTo>
                  <a:pt x="13914" y="10094"/>
                </a:lnTo>
                <a:lnTo>
                  <a:pt x="13937" y="10105"/>
                </a:lnTo>
                <a:lnTo>
                  <a:pt x="13960" y="10114"/>
                </a:lnTo>
                <a:lnTo>
                  <a:pt x="13985" y="10121"/>
                </a:lnTo>
                <a:lnTo>
                  <a:pt x="14010" y="10127"/>
                </a:lnTo>
                <a:lnTo>
                  <a:pt x="14034" y="10130"/>
                </a:lnTo>
                <a:lnTo>
                  <a:pt x="14060" y="10132"/>
                </a:lnTo>
                <a:lnTo>
                  <a:pt x="14086" y="10133"/>
                </a:lnTo>
                <a:lnTo>
                  <a:pt x="14112" y="10131"/>
                </a:lnTo>
                <a:lnTo>
                  <a:pt x="14136" y="10128"/>
                </a:lnTo>
                <a:lnTo>
                  <a:pt x="14162" y="10122"/>
                </a:lnTo>
                <a:lnTo>
                  <a:pt x="14187" y="10115"/>
                </a:lnTo>
                <a:lnTo>
                  <a:pt x="14212" y="10105"/>
                </a:lnTo>
                <a:lnTo>
                  <a:pt x="14236" y="10093"/>
                </a:lnTo>
                <a:lnTo>
                  <a:pt x="14259" y="10080"/>
                </a:lnTo>
                <a:lnTo>
                  <a:pt x="14283" y="10064"/>
                </a:lnTo>
                <a:lnTo>
                  <a:pt x="14306" y="10047"/>
                </a:lnTo>
                <a:lnTo>
                  <a:pt x="14327" y="10027"/>
                </a:lnTo>
                <a:lnTo>
                  <a:pt x="18299" y="6041"/>
                </a:lnTo>
                <a:lnTo>
                  <a:pt x="18299" y="6041"/>
                </a:lnTo>
                <a:lnTo>
                  <a:pt x="18311" y="6027"/>
                </a:lnTo>
                <a:lnTo>
                  <a:pt x="18324" y="6013"/>
                </a:lnTo>
                <a:lnTo>
                  <a:pt x="18334" y="5999"/>
                </a:lnTo>
                <a:lnTo>
                  <a:pt x="18344" y="5984"/>
                </a:lnTo>
                <a:lnTo>
                  <a:pt x="18354" y="5969"/>
                </a:lnTo>
                <a:lnTo>
                  <a:pt x="18362" y="5954"/>
                </a:lnTo>
                <a:lnTo>
                  <a:pt x="18370" y="5938"/>
                </a:lnTo>
                <a:lnTo>
                  <a:pt x="18377" y="5922"/>
                </a:lnTo>
                <a:lnTo>
                  <a:pt x="18384" y="5905"/>
                </a:lnTo>
                <a:lnTo>
                  <a:pt x="18388" y="5889"/>
                </a:lnTo>
                <a:lnTo>
                  <a:pt x="18393" y="5872"/>
                </a:lnTo>
                <a:lnTo>
                  <a:pt x="18397" y="5855"/>
                </a:lnTo>
                <a:lnTo>
                  <a:pt x="18400" y="5839"/>
                </a:lnTo>
                <a:lnTo>
                  <a:pt x="18402" y="5822"/>
                </a:lnTo>
                <a:lnTo>
                  <a:pt x="18403" y="5805"/>
                </a:lnTo>
                <a:lnTo>
                  <a:pt x="18403" y="5787"/>
                </a:lnTo>
                <a:lnTo>
                  <a:pt x="18403" y="5770"/>
                </a:lnTo>
                <a:lnTo>
                  <a:pt x="18402" y="5753"/>
                </a:lnTo>
                <a:lnTo>
                  <a:pt x="18400" y="5736"/>
                </a:lnTo>
                <a:lnTo>
                  <a:pt x="18397" y="5719"/>
                </a:lnTo>
                <a:lnTo>
                  <a:pt x="18393" y="5702"/>
                </a:lnTo>
                <a:lnTo>
                  <a:pt x="18388" y="5686"/>
                </a:lnTo>
                <a:lnTo>
                  <a:pt x="18383" y="5668"/>
                </a:lnTo>
                <a:lnTo>
                  <a:pt x="18377" y="5652"/>
                </a:lnTo>
                <a:lnTo>
                  <a:pt x="18370" y="5636"/>
                </a:lnTo>
                <a:lnTo>
                  <a:pt x="18362" y="5620"/>
                </a:lnTo>
                <a:lnTo>
                  <a:pt x="18354" y="5605"/>
                </a:lnTo>
                <a:lnTo>
                  <a:pt x="18344" y="5590"/>
                </a:lnTo>
                <a:lnTo>
                  <a:pt x="18334" y="5575"/>
                </a:lnTo>
                <a:lnTo>
                  <a:pt x="18323" y="5561"/>
                </a:lnTo>
                <a:lnTo>
                  <a:pt x="18311" y="5547"/>
                </a:lnTo>
                <a:lnTo>
                  <a:pt x="18298" y="5534"/>
                </a:lnTo>
                <a:lnTo>
                  <a:pt x="18298" y="5534"/>
                </a:lnTo>
                <a:close/>
              </a:path>
            </a:pathLst>
          </a:custGeom>
          <a:solidFill>
            <a:srgbClr val="6EA56C"/>
          </a:solidFill>
          <a:ln>
            <a:noFill/>
          </a:ln>
        </p:spPr>
        <p:txBody>
          <a:bodyPr spcFirstLastPara="1" wrap="square" lIns="56050" tIns="28000" rIns="56050" bIns="28000" anchor="t" anchorCtr="0">
            <a:noAutofit/>
          </a:bodyPr>
          <a:lstStyle/>
          <a:p>
            <a:pPr marL="0" marR="0" lvl="0" indent="0" algn="l" rtl="0">
              <a:spcBef>
                <a:spcPts val="0"/>
              </a:spcBef>
              <a:spcAft>
                <a:spcPts val="0"/>
              </a:spcAft>
              <a:buNone/>
              <a:defRPr/>
            </a:pPr>
            <a:endParaRPr sz="1100">
              <a:solidFill>
                <a:srgbClr val="000000"/>
              </a:solidFill>
              <a:latin typeface="Calibri"/>
              <a:ea typeface="Calibri"/>
              <a:cs typeface="Calibri"/>
            </a:endParaRPr>
          </a:p>
        </p:txBody>
      </p:sp>
      <p:sp>
        <p:nvSpPr>
          <p:cNvPr id="2131277774" name="Google Shape;373;p42"/>
          <p:cNvSpPr/>
          <p:nvPr/>
        </p:nvSpPr>
        <p:spPr bwMode="auto">
          <a:xfrm>
            <a:off x="3230231" y="1320275"/>
            <a:ext cx="2237851" cy="1141282"/>
          </a:xfrm>
          <a:custGeom>
            <a:avLst/>
            <a:gdLst/>
            <a:ahLst/>
            <a:cxnLst/>
            <a:rect l="l" t="t" r="r" b="b"/>
            <a:pathLst>
              <a:path w="18403" h="9384" fill="norm" stroke="1" extrusionOk="0">
                <a:moveTo>
                  <a:pt x="18223" y="9333"/>
                </a:moveTo>
                <a:lnTo>
                  <a:pt x="18223" y="9333"/>
                </a:lnTo>
                <a:lnTo>
                  <a:pt x="18216" y="9358"/>
                </a:lnTo>
                <a:lnTo>
                  <a:pt x="18211" y="9384"/>
                </a:lnTo>
                <a:lnTo>
                  <a:pt x="18211" y="9384"/>
                </a:lnTo>
                <a:lnTo>
                  <a:pt x="18237" y="9339"/>
                </a:lnTo>
                <a:lnTo>
                  <a:pt x="18260" y="9295"/>
                </a:lnTo>
                <a:lnTo>
                  <a:pt x="18283" y="9250"/>
                </a:lnTo>
                <a:lnTo>
                  <a:pt x="18302" y="9206"/>
                </a:lnTo>
                <a:lnTo>
                  <a:pt x="18320" y="9162"/>
                </a:lnTo>
                <a:lnTo>
                  <a:pt x="18336" y="9118"/>
                </a:lnTo>
                <a:lnTo>
                  <a:pt x="18350" y="9074"/>
                </a:lnTo>
                <a:lnTo>
                  <a:pt x="18363" y="9031"/>
                </a:lnTo>
                <a:lnTo>
                  <a:pt x="18374" y="8987"/>
                </a:lnTo>
                <a:lnTo>
                  <a:pt x="18382" y="8944"/>
                </a:lnTo>
                <a:lnTo>
                  <a:pt x="18390" y="8900"/>
                </a:lnTo>
                <a:lnTo>
                  <a:pt x="18395" y="8857"/>
                </a:lnTo>
                <a:lnTo>
                  <a:pt x="18400" y="8815"/>
                </a:lnTo>
                <a:lnTo>
                  <a:pt x="18402" y="8773"/>
                </a:lnTo>
                <a:lnTo>
                  <a:pt x="18403" y="8730"/>
                </a:lnTo>
                <a:lnTo>
                  <a:pt x="18402" y="8687"/>
                </a:lnTo>
                <a:lnTo>
                  <a:pt x="18402" y="8687"/>
                </a:lnTo>
                <a:lnTo>
                  <a:pt x="18401" y="8657"/>
                </a:lnTo>
                <a:lnTo>
                  <a:pt x="18398" y="8626"/>
                </a:lnTo>
                <a:lnTo>
                  <a:pt x="18395" y="8595"/>
                </a:lnTo>
                <a:lnTo>
                  <a:pt x="18391" y="8564"/>
                </a:lnTo>
                <a:lnTo>
                  <a:pt x="18387" y="8533"/>
                </a:lnTo>
                <a:lnTo>
                  <a:pt x="18381" y="8502"/>
                </a:lnTo>
                <a:lnTo>
                  <a:pt x="18376" y="8472"/>
                </a:lnTo>
                <a:lnTo>
                  <a:pt x="18370" y="8442"/>
                </a:lnTo>
                <a:lnTo>
                  <a:pt x="18362" y="8412"/>
                </a:lnTo>
                <a:lnTo>
                  <a:pt x="18353" y="8382"/>
                </a:lnTo>
                <a:lnTo>
                  <a:pt x="18345" y="8352"/>
                </a:lnTo>
                <a:lnTo>
                  <a:pt x="18336" y="8322"/>
                </a:lnTo>
                <a:lnTo>
                  <a:pt x="18316" y="8263"/>
                </a:lnTo>
                <a:lnTo>
                  <a:pt x="18292" y="8204"/>
                </a:lnTo>
                <a:lnTo>
                  <a:pt x="18268" y="8146"/>
                </a:lnTo>
                <a:lnTo>
                  <a:pt x="18241" y="8088"/>
                </a:lnTo>
                <a:lnTo>
                  <a:pt x="18212" y="8030"/>
                </a:lnTo>
                <a:lnTo>
                  <a:pt x="18181" y="7974"/>
                </a:lnTo>
                <a:lnTo>
                  <a:pt x="18148" y="7918"/>
                </a:lnTo>
                <a:lnTo>
                  <a:pt x="18113" y="7862"/>
                </a:lnTo>
                <a:lnTo>
                  <a:pt x="18077" y="7806"/>
                </a:lnTo>
                <a:lnTo>
                  <a:pt x="18039" y="7751"/>
                </a:lnTo>
                <a:lnTo>
                  <a:pt x="18001" y="7698"/>
                </a:lnTo>
                <a:lnTo>
                  <a:pt x="17961" y="7644"/>
                </a:lnTo>
                <a:lnTo>
                  <a:pt x="17920" y="7591"/>
                </a:lnTo>
                <a:lnTo>
                  <a:pt x="17879" y="7539"/>
                </a:lnTo>
                <a:lnTo>
                  <a:pt x="17836" y="7486"/>
                </a:lnTo>
                <a:lnTo>
                  <a:pt x="17792" y="7436"/>
                </a:lnTo>
                <a:lnTo>
                  <a:pt x="17748" y="7386"/>
                </a:lnTo>
                <a:lnTo>
                  <a:pt x="17704" y="7335"/>
                </a:lnTo>
                <a:lnTo>
                  <a:pt x="17659" y="7286"/>
                </a:lnTo>
                <a:lnTo>
                  <a:pt x="17614" y="7238"/>
                </a:lnTo>
                <a:lnTo>
                  <a:pt x="17523" y="7143"/>
                </a:lnTo>
                <a:lnTo>
                  <a:pt x="17433" y="7051"/>
                </a:lnTo>
                <a:lnTo>
                  <a:pt x="17344" y="6961"/>
                </a:lnTo>
                <a:lnTo>
                  <a:pt x="17344" y="6961"/>
                </a:lnTo>
                <a:lnTo>
                  <a:pt x="12192" y="1804"/>
                </a:lnTo>
                <a:lnTo>
                  <a:pt x="12192" y="1804"/>
                </a:lnTo>
                <a:lnTo>
                  <a:pt x="12180" y="1791"/>
                </a:lnTo>
                <a:lnTo>
                  <a:pt x="12164" y="1775"/>
                </a:lnTo>
                <a:lnTo>
                  <a:pt x="12142" y="1754"/>
                </a:lnTo>
                <a:lnTo>
                  <a:pt x="12116" y="1729"/>
                </a:lnTo>
                <a:lnTo>
                  <a:pt x="12081" y="1701"/>
                </a:lnTo>
                <a:lnTo>
                  <a:pt x="12042" y="1671"/>
                </a:lnTo>
                <a:lnTo>
                  <a:pt x="12019" y="1655"/>
                </a:lnTo>
                <a:lnTo>
                  <a:pt x="11996" y="1639"/>
                </a:lnTo>
                <a:lnTo>
                  <a:pt x="11970" y="1623"/>
                </a:lnTo>
                <a:lnTo>
                  <a:pt x="11943" y="1607"/>
                </a:lnTo>
                <a:lnTo>
                  <a:pt x="11915" y="1591"/>
                </a:lnTo>
                <a:lnTo>
                  <a:pt x="11885" y="1575"/>
                </a:lnTo>
                <a:lnTo>
                  <a:pt x="11854" y="1559"/>
                </a:lnTo>
                <a:lnTo>
                  <a:pt x="11821" y="1544"/>
                </a:lnTo>
                <a:lnTo>
                  <a:pt x="11787" y="1529"/>
                </a:lnTo>
                <a:lnTo>
                  <a:pt x="11750" y="1514"/>
                </a:lnTo>
                <a:lnTo>
                  <a:pt x="11713" y="1501"/>
                </a:lnTo>
                <a:lnTo>
                  <a:pt x="11673" y="1487"/>
                </a:lnTo>
                <a:lnTo>
                  <a:pt x="11633" y="1475"/>
                </a:lnTo>
                <a:lnTo>
                  <a:pt x="11590" y="1464"/>
                </a:lnTo>
                <a:lnTo>
                  <a:pt x="11546" y="1455"/>
                </a:lnTo>
                <a:lnTo>
                  <a:pt x="11501" y="1446"/>
                </a:lnTo>
                <a:lnTo>
                  <a:pt x="11455" y="1439"/>
                </a:lnTo>
                <a:lnTo>
                  <a:pt x="11407" y="1432"/>
                </a:lnTo>
                <a:lnTo>
                  <a:pt x="4687" y="1432"/>
                </a:lnTo>
                <a:lnTo>
                  <a:pt x="4687" y="1425"/>
                </a:lnTo>
                <a:lnTo>
                  <a:pt x="4687" y="359"/>
                </a:lnTo>
                <a:lnTo>
                  <a:pt x="4687" y="359"/>
                </a:lnTo>
                <a:lnTo>
                  <a:pt x="4686" y="329"/>
                </a:lnTo>
                <a:lnTo>
                  <a:pt x="4683" y="301"/>
                </a:lnTo>
                <a:lnTo>
                  <a:pt x="4677" y="274"/>
                </a:lnTo>
                <a:lnTo>
                  <a:pt x="4670" y="248"/>
                </a:lnTo>
                <a:lnTo>
                  <a:pt x="4661" y="222"/>
                </a:lnTo>
                <a:lnTo>
                  <a:pt x="4649" y="198"/>
                </a:lnTo>
                <a:lnTo>
                  <a:pt x="4638" y="175"/>
                </a:lnTo>
                <a:lnTo>
                  <a:pt x="4623" y="153"/>
                </a:lnTo>
                <a:lnTo>
                  <a:pt x="4608" y="133"/>
                </a:lnTo>
                <a:lnTo>
                  <a:pt x="4591" y="114"/>
                </a:lnTo>
                <a:lnTo>
                  <a:pt x="4572" y="95"/>
                </a:lnTo>
                <a:lnTo>
                  <a:pt x="4553" y="79"/>
                </a:lnTo>
                <a:lnTo>
                  <a:pt x="4533" y="64"/>
                </a:lnTo>
                <a:lnTo>
                  <a:pt x="4511" y="50"/>
                </a:lnTo>
                <a:lnTo>
                  <a:pt x="4489" y="39"/>
                </a:lnTo>
                <a:lnTo>
                  <a:pt x="4466" y="28"/>
                </a:lnTo>
                <a:lnTo>
                  <a:pt x="4443" y="19"/>
                </a:lnTo>
                <a:lnTo>
                  <a:pt x="4418" y="12"/>
                </a:lnTo>
                <a:lnTo>
                  <a:pt x="4393" y="6"/>
                </a:lnTo>
                <a:lnTo>
                  <a:pt x="4368" y="3"/>
                </a:lnTo>
                <a:lnTo>
                  <a:pt x="4343" y="1"/>
                </a:lnTo>
                <a:lnTo>
                  <a:pt x="4317" y="0"/>
                </a:lnTo>
                <a:lnTo>
                  <a:pt x="4291" y="2"/>
                </a:lnTo>
                <a:lnTo>
                  <a:pt x="4266" y="5"/>
                </a:lnTo>
                <a:lnTo>
                  <a:pt x="4241" y="11"/>
                </a:lnTo>
                <a:lnTo>
                  <a:pt x="4215" y="18"/>
                </a:lnTo>
                <a:lnTo>
                  <a:pt x="4191" y="28"/>
                </a:lnTo>
                <a:lnTo>
                  <a:pt x="4166" y="39"/>
                </a:lnTo>
                <a:lnTo>
                  <a:pt x="4142" y="53"/>
                </a:lnTo>
                <a:lnTo>
                  <a:pt x="4120" y="69"/>
                </a:lnTo>
                <a:lnTo>
                  <a:pt x="4097" y="86"/>
                </a:lnTo>
                <a:lnTo>
                  <a:pt x="4076" y="106"/>
                </a:lnTo>
                <a:lnTo>
                  <a:pt x="104" y="4092"/>
                </a:lnTo>
                <a:lnTo>
                  <a:pt x="104" y="4092"/>
                </a:lnTo>
                <a:lnTo>
                  <a:pt x="91" y="4106"/>
                </a:lnTo>
                <a:lnTo>
                  <a:pt x="79" y="4120"/>
                </a:lnTo>
                <a:lnTo>
                  <a:pt x="69" y="4134"/>
                </a:lnTo>
                <a:lnTo>
                  <a:pt x="58" y="4149"/>
                </a:lnTo>
                <a:lnTo>
                  <a:pt x="49" y="4164"/>
                </a:lnTo>
                <a:lnTo>
                  <a:pt x="41" y="4179"/>
                </a:lnTo>
                <a:lnTo>
                  <a:pt x="32" y="4195"/>
                </a:lnTo>
                <a:lnTo>
                  <a:pt x="26" y="4211"/>
                </a:lnTo>
                <a:lnTo>
                  <a:pt x="19" y="4228"/>
                </a:lnTo>
                <a:lnTo>
                  <a:pt x="14" y="4244"/>
                </a:lnTo>
                <a:lnTo>
                  <a:pt x="10" y="4261"/>
                </a:lnTo>
                <a:lnTo>
                  <a:pt x="6" y="4278"/>
                </a:lnTo>
                <a:lnTo>
                  <a:pt x="3" y="4294"/>
                </a:lnTo>
                <a:lnTo>
                  <a:pt x="1" y="4311"/>
                </a:lnTo>
                <a:lnTo>
                  <a:pt x="0" y="4328"/>
                </a:lnTo>
                <a:lnTo>
                  <a:pt x="0" y="4346"/>
                </a:lnTo>
                <a:lnTo>
                  <a:pt x="0" y="4363"/>
                </a:lnTo>
                <a:lnTo>
                  <a:pt x="1" y="4380"/>
                </a:lnTo>
                <a:lnTo>
                  <a:pt x="3" y="4397"/>
                </a:lnTo>
                <a:lnTo>
                  <a:pt x="6" y="4414"/>
                </a:lnTo>
                <a:lnTo>
                  <a:pt x="10" y="4431"/>
                </a:lnTo>
                <a:lnTo>
                  <a:pt x="14" y="4447"/>
                </a:lnTo>
                <a:lnTo>
                  <a:pt x="19" y="4465"/>
                </a:lnTo>
                <a:lnTo>
                  <a:pt x="26" y="4481"/>
                </a:lnTo>
                <a:lnTo>
                  <a:pt x="33" y="4497"/>
                </a:lnTo>
                <a:lnTo>
                  <a:pt x="41" y="4512"/>
                </a:lnTo>
                <a:lnTo>
                  <a:pt x="49" y="4528"/>
                </a:lnTo>
                <a:lnTo>
                  <a:pt x="59" y="4543"/>
                </a:lnTo>
                <a:lnTo>
                  <a:pt x="69" y="4558"/>
                </a:lnTo>
                <a:lnTo>
                  <a:pt x="80" y="4572"/>
                </a:lnTo>
                <a:lnTo>
                  <a:pt x="92" y="4586"/>
                </a:lnTo>
                <a:lnTo>
                  <a:pt x="104" y="4599"/>
                </a:lnTo>
                <a:lnTo>
                  <a:pt x="4076" y="8574"/>
                </a:lnTo>
                <a:lnTo>
                  <a:pt x="4076" y="8574"/>
                </a:lnTo>
                <a:lnTo>
                  <a:pt x="4097" y="8594"/>
                </a:lnTo>
                <a:lnTo>
                  <a:pt x="4120" y="8612"/>
                </a:lnTo>
                <a:lnTo>
                  <a:pt x="4144" y="8628"/>
                </a:lnTo>
                <a:lnTo>
                  <a:pt x="4167" y="8641"/>
                </a:lnTo>
                <a:lnTo>
                  <a:pt x="4192" y="8653"/>
                </a:lnTo>
                <a:lnTo>
                  <a:pt x="4216" y="8662"/>
                </a:lnTo>
                <a:lnTo>
                  <a:pt x="4241" y="8669"/>
                </a:lnTo>
                <a:lnTo>
                  <a:pt x="4267" y="8674"/>
                </a:lnTo>
                <a:lnTo>
                  <a:pt x="4293" y="8678"/>
                </a:lnTo>
                <a:lnTo>
                  <a:pt x="4317" y="8679"/>
                </a:lnTo>
                <a:lnTo>
                  <a:pt x="4343" y="8679"/>
                </a:lnTo>
                <a:lnTo>
                  <a:pt x="4369" y="8677"/>
                </a:lnTo>
                <a:lnTo>
                  <a:pt x="4393" y="8673"/>
                </a:lnTo>
                <a:lnTo>
                  <a:pt x="4418" y="8668"/>
                </a:lnTo>
                <a:lnTo>
                  <a:pt x="4443" y="8660"/>
                </a:lnTo>
                <a:lnTo>
                  <a:pt x="4466" y="8651"/>
                </a:lnTo>
                <a:lnTo>
                  <a:pt x="4489" y="8641"/>
                </a:lnTo>
                <a:lnTo>
                  <a:pt x="4511" y="8629"/>
                </a:lnTo>
                <a:lnTo>
                  <a:pt x="4533" y="8615"/>
                </a:lnTo>
                <a:lnTo>
                  <a:pt x="4553" y="8600"/>
                </a:lnTo>
                <a:lnTo>
                  <a:pt x="4572" y="8584"/>
                </a:lnTo>
                <a:lnTo>
                  <a:pt x="4591" y="8567"/>
                </a:lnTo>
                <a:lnTo>
                  <a:pt x="4608" y="8547"/>
                </a:lnTo>
                <a:lnTo>
                  <a:pt x="4624" y="8527"/>
                </a:lnTo>
                <a:lnTo>
                  <a:pt x="4638" y="8505"/>
                </a:lnTo>
                <a:lnTo>
                  <a:pt x="4649" y="8482"/>
                </a:lnTo>
                <a:lnTo>
                  <a:pt x="4661" y="8457"/>
                </a:lnTo>
                <a:lnTo>
                  <a:pt x="4670" y="8433"/>
                </a:lnTo>
                <a:lnTo>
                  <a:pt x="4677" y="8406"/>
                </a:lnTo>
                <a:lnTo>
                  <a:pt x="4683" y="8379"/>
                </a:lnTo>
                <a:lnTo>
                  <a:pt x="4686" y="8350"/>
                </a:lnTo>
                <a:lnTo>
                  <a:pt x="4687" y="8321"/>
                </a:lnTo>
                <a:lnTo>
                  <a:pt x="4687" y="7373"/>
                </a:lnTo>
                <a:lnTo>
                  <a:pt x="4687" y="7373"/>
                </a:lnTo>
                <a:lnTo>
                  <a:pt x="4875" y="7375"/>
                </a:lnTo>
                <a:lnTo>
                  <a:pt x="5095" y="7377"/>
                </a:lnTo>
                <a:lnTo>
                  <a:pt x="5346" y="7379"/>
                </a:lnTo>
                <a:lnTo>
                  <a:pt x="5625" y="7380"/>
                </a:lnTo>
                <a:lnTo>
                  <a:pt x="6252" y="7381"/>
                </a:lnTo>
                <a:lnTo>
                  <a:pt x="6950" y="7381"/>
                </a:lnTo>
                <a:lnTo>
                  <a:pt x="7693" y="7379"/>
                </a:lnTo>
                <a:lnTo>
                  <a:pt x="8455" y="7377"/>
                </a:lnTo>
                <a:lnTo>
                  <a:pt x="9939" y="7372"/>
                </a:lnTo>
                <a:lnTo>
                  <a:pt x="9939" y="7372"/>
                </a:lnTo>
                <a:lnTo>
                  <a:pt x="11326" y="7366"/>
                </a:lnTo>
                <a:lnTo>
                  <a:pt x="11818" y="7365"/>
                </a:lnTo>
                <a:lnTo>
                  <a:pt x="12127" y="7365"/>
                </a:lnTo>
                <a:lnTo>
                  <a:pt x="12127" y="7365"/>
                </a:lnTo>
                <a:lnTo>
                  <a:pt x="16531" y="7333"/>
                </a:lnTo>
                <a:lnTo>
                  <a:pt x="16531" y="7333"/>
                </a:lnTo>
                <a:lnTo>
                  <a:pt x="16579" y="7334"/>
                </a:lnTo>
                <a:lnTo>
                  <a:pt x="16626" y="7335"/>
                </a:lnTo>
                <a:lnTo>
                  <a:pt x="16672" y="7338"/>
                </a:lnTo>
                <a:lnTo>
                  <a:pt x="16719" y="7343"/>
                </a:lnTo>
                <a:lnTo>
                  <a:pt x="16766" y="7347"/>
                </a:lnTo>
                <a:lnTo>
                  <a:pt x="16812" y="7353"/>
                </a:lnTo>
                <a:lnTo>
                  <a:pt x="16859" y="7362"/>
                </a:lnTo>
                <a:lnTo>
                  <a:pt x="16905" y="7371"/>
                </a:lnTo>
                <a:lnTo>
                  <a:pt x="16952" y="7380"/>
                </a:lnTo>
                <a:lnTo>
                  <a:pt x="16998" y="7391"/>
                </a:lnTo>
                <a:lnTo>
                  <a:pt x="17044" y="7404"/>
                </a:lnTo>
                <a:lnTo>
                  <a:pt x="17090" y="7417"/>
                </a:lnTo>
                <a:lnTo>
                  <a:pt x="17135" y="7432"/>
                </a:lnTo>
                <a:lnTo>
                  <a:pt x="17180" y="7447"/>
                </a:lnTo>
                <a:lnTo>
                  <a:pt x="17224" y="7463"/>
                </a:lnTo>
                <a:lnTo>
                  <a:pt x="17268" y="7481"/>
                </a:lnTo>
                <a:lnTo>
                  <a:pt x="17312" y="7499"/>
                </a:lnTo>
                <a:lnTo>
                  <a:pt x="17355" y="7520"/>
                </a:lnTo>
                <a:lnTo>
                  <a:pt x="17397" y="7540"/>
                </a:lnTo>
                <a:lnTo>
                  <a:pt x="17440" y="7562"/>
                </a:lnTo>
                <a:lnTo>
                  <a:pt x="17482" y="7584"/>
                </a:lnTo>
                <a:lnTo>
                  <a:pt x="17523" y="7608"/>
                </a:lnTo>
                <a:lnTo>
                  <a:pt x="17564" y="7632"/>
                </a:lnTo>
                <a:lnTo>
                  <a:pt x="17604" y="7657"/>
                </a:lnTo>
                <a:lnTo>
                  <a:pt x="17643" y="7684"/>
                </a:lnTo>
                <a:lnTo>
                  <a:pt x="17682" y="7711"/>
                </a:lnTo>
                <a:lnTo>
                  <a:pt x="17720" y="7739"/>
                </a:lnTo>
                <a:lnTo>
                  <a:pt x="17758" y="7768"/>
                </a:lnTo>
                <a:lnTo>
                  <a:pt x="17794" y="7798"/>
                </a:lnTo>
                <a:lnTo>
                  <a:pt x="17829" y="7828"/>
                </a:lnTo>
                <a:lnTo>
                  <a:pt x="17865" y="7859"/>
                </a:lnTo>
                <a:lnTo>
                  <a:pt x="17899" y="7891"/>
                </a:lnTo>
                <a:lnTo>
                  <a:pt x="17899" y="7891"/>
                </a:lnTo>
                <a:lnTo>
                  <a:pt x="17933" y="7925"/>
                </a:lnTo>
                <a:lnTo>
                  <a:pt x="17965" y="7961"/>
                </a:lnTo>
                <a:lnTo>
                  <a:pt x="17995" y="7996"/>
                </a:lnTo>
                <a:lnTo>
                  <a:pt x="18023" y="8034"/>
                </a:lnTo>
                <a:lnTo>
                  <a:pt x="18050" y="8071"/>
                </a:lnTo>
                <a:lnTo>
                  <a:pt x="18075" y="8111"/>
                </a:lnTo>
                <a:lnTo>
                  <a:pt x="18098" y="8149"/>
                </a:lnTo>
                <a:lnTo>
                  <a:pt x="18120" y="8190"/>
                </a:lnTo>
                <a:lnTo>
                  <a:pt x="18140" y="8231"/>
                </a:lnTo>
                <a:lnTo>
                  <a:pt x="18158" y="8273"/>
                </a:lnTo>
                <a:lnTo>
                  <a:pt x="18174" y="8315"/>
                </a:lnTo>
                <a:lnTo>
                  <a:pt x="18189" y="8358"/>
                </a:lnTo>
                <a:lnTo>
                  <a:pt x="18203" y="8402"/>
                </a:lnTo>
                <a:lnTo>
                  <a:pt x="18216" y="8444"/>
                </a:lnTo>
                <a:lnTo>
                  <a:pt x="18227" y="8489"/>
                </a:lnTo>
                <a:lnTo>
                  <a:pt x="18237" y="8533"/>
                </a:lnTo>
                <a:lnTo>
                  <a:pt x="18244" y="8579"/>
                </a:lnTo>
                <a:lnTo>
                  <a:pt x="18252" y="8625"/>
                </a:lnTo>
                <a:lnTo>
                  <a:pt x="18257" y="8670"/>
                </a:lnTo>
                <a:lnTo>
                  <a:pt x="18261" y="8716"/>
                </a:lnTo>
                <a:lnTo>
                  <a:pt x="18264" y="8762"/>
                </a:lnTo>
                <a:lnTo>
                  <a:pt x="18267" y="8809"/>
                </a:lnTo>
                <a:lnTo>
                  <a:pt x="18268" y="8855"/>
                </a:lnTo>
                <a:lnTo>
                  <a:pt x="18268" y="8901"/>
                </a:lnTo>
                <a:lnTo>
                  <a:pt x="18268" y="8949"/>
                </a:lnTo>
                <a:lnTo>
                  <a:pt x="18266" y="8995"/>
                </a:lnTo>
                <a:lnTo>
                  <a:pt x="18262" y="9042"/>
                </a:lnTo>
                <a:lnTo>
                  <a:pt x="18259" y="9088"/>
                </a:lnTo>
                <a:lnTo>
                  <a:pt x="18255" y="9134"/>
                </a:lnTo>
                <a:lnTo>
                  <a:pt x="18249" y="9181"/>
                </a:lnTo>
                <a:lnTo>
                  <a:pt x="18243" y="9226"/>
                </a:lnTo>
                <a:lnTo>
                  <a:pt x="18237" y="9273"/>
                </a:lnTo>
                <a:lnTo>
                  <a:pt x="18237" y="9273"/>
                </a:lnTo>
                <a:lnTo>
                  <a:pt x="18233" y="9288"/>
                </a:lnTo>
                <a:lnTo>
                  <a:pt x="18230" y="9303"/>
                </a:lnTo>
                <a:lnTo>
                  <a:pt x="18223" y="9333"/>
                </a:lnTo>
                <a:lnTo>
                  <a:pt x="18223" y="9333"/>
                </a:lnTo>
                <a:close/>
              </a:path>
            </a:pathLst>
          </a:custGeom>
          <a:solidFill>
            <a:srgbClr val="FBA91E"/>
          </a:solidFill>
          <a:ln>
            <a:noFill/>
          </a:ln>
        </p:spPr>
        <p:txBody>
          <a:bodyPr spcFirstLastPara="1" wrap="square" lIns="56050" tIns="28000" rIns="56050" bIns="28000" anchor="t" anchorCtr="0">
            <a:noAutofit/>
          </a:bodyPr>
          <a:lstStyle/>
          <a:p>
            <a:pPr marL="0" marR="0" lvl="0" indent="0" algn="l" rtl="0">
              <a:spcBef>
                <a:spcPts val="0"/>
              </a:spcBef>
              <a:spcAft>
                <a:spcPts val="0"/>
              </a:spcAft>
              <a:buNone/>
              <a:defRPr/>
            </a:pPr>
            <a:endParaRPr sz="1100">
              <a:solidFill>
                <a:srgbClr val="000000"/>
              </a:solidFill>
              <a:latin typeface="Calibri"/>
              <a:ea typeface="Calibri"/>
              <a:cs typeface="Calibri"/>
            </a:endParaRPr>
          </a:p>
        </p:txBody>
      </p:sp>
      <p:sp>
        <p:nvSpPr>
          <p:cNvPr id="10252749" name="Google Shape;374;p42"/>
          <p:cNvSpPr txBox="1"/>
          <p:nvPr/>
        </p:nvSpPr>
        <p:spPr bwMode="auto">
          <a:xfrm>
            <a:off x="1242037" y="1440833"/>
            <a:ext cx="1793400" cy="962100"/>
          </a:xfrm>
          <a:prstGeom prst="rect">
            <a:avLst/>
          </a:prstGeom>
          <a:noFill/>
          <a:ln>
            <a:noFill/>
          </a:ln>
        </p:spPr>
        <p:txBody>
          <a:bodyPr spcFirstLastPara="1" wrap="square" lIns="0" tIns="28000" rIns="0" bIns="28000" anchor="b" anchorCtr="0">
            <a:spAutoFit/>
          </a:bodyPr>
          <a:lstStyle/>
          <a:p>
            <a:pPr marL="0" marR="0" lvl="0" indent="0" algn="ctr" rtl="0">
              <a:spcBef>
                <a:spcPts val="0"/>
              </a:spcBef>
              <a:spcAft>
                <a:spcPts val="0"/>
              </a:spcAft>
              <a:buNone/>
              <a:defRPr/>
            </a:pPr>
            <a:r>
              <a:rPr lang="en" sz="1450" b="1">
                <a:solidFill>
                  <a:srgbClr val="CF8303"/>
                </a:solidFill>
                <a:latin typeface="Calibri"/>
                <a:ea typeface="Calibri"/>
                <a:cs typeface="Calibri"/>
              </a:rPr>
              <a:t>Use ML Models to Predict Crystal Structure, Formability, and Stability</a:t>
            </a:r>
            <a:endParaRPr sz="850"/>
          </a:p>
        </p:txBody>
      </p:sp>
      <p:sp>
        <p:nvSpPr>
          <p:cNvPr id="304532177" name="Google Shape;375;p42"/>
          <p:cNvSpPr txBox="1"/>
          <p:nvPr/>
        </p:nvSpPr>
        <p:spPr bwMode="auto">
          <a:xfrm>
            <a:off x="6108495" y="3441519"/>
            <a:ext cx="2292090" cy="718266"/>
          </a:xfrm>
          <a:prstGeom prst="rect">
            <a:avLst/>
          </a:prstGeom>
          <a:noFill/>
          <a:ln>
            <a:noFill/>
          </a:ln>
        </p:spPr>
        <p:txBody>
          <a:bodyPr spcFirstLastPara="1" wrap="square" lIns="0" tIns="28000" rIns="0" bIns="28000" anchor="b" anchorCtr="0">
            <a:spAutoFit/>
          </a:bodyPr>
          <a:lstStyle/>
          <a:p>
            <a:pPr marL="0" marR="0" lvl="0" indent="0" algn="ctr" rtl="0">
              <a:spcBef>
                <a:spcPts val="0"/>
              </a:spcBef>
              <a:spcAft>
                <a:spcPts val="0"/>
              </a:spcAft>
              <a:buNone/>
              <a:defRPr/>
            </a:pPr>
            <a:r>
              <a:rPr lang="en" sz="1450" b="1">
                <a:solidFill>
                  <a:schemeClr val="accent6"/>
                </a:solidFill>
                <a:latin typeface="Calibri"/>
                <a:ea typeface="Calibri"/>
                <a:cs typeface="Calibri"/>
              </a:rPr>
              <a:t>Instance-Complexity Based Methods to </a:t>
            </a:r>
            <a:r>
              <a:rPr lang="en" b="1">
                <a:solidFill>
                  <a:schemeClr val="accent6"/>
                </a:solidFill>
                <a:latin typeface="Calibri"/>
                <a:ea typeface="Calibri"/>
                <a:cs typeface="Calibri"/>
              </a:rPr>
              <a:t>Develop Reliable, Data-driven Solutions</a:t>
            </a:r>
            <a:endParaRPr sz="1450" b="1">
              <a:solidFill>
                <a:schemeClr val="accent6"/>
              </a:solidFill>
              <a:latin typeface="Calibri"/>
              <a:ea typeface="Calibri"/>
              <a:cs typeface="Calibri"/>
            </a:endParaRPr>
          </a:p>
        </p:txBody>
      </p:sp>
      <p:pic>
        <p:nvPicPr>
          <p:cNvPr id="916684222" name="Google Shape;376;p42" descr="Bullseye with solid fill"/>
          <p:cNvPicPr/>
          <p:nvPr/>
        </p:nvPicPr>
        <p:blipFill>
          <a:blip r:embed="rId4">
            <a:alphaModFix/>
          </a:blip>
          <a:stretch/>
        </p:blipFill>
        <p:spPr bwMode="auto">
          <a:xfrm>
            <a:off x="4314333" y="2486631"/>
            <a:ext cx="516845" cy="516845"/>
          </a:xfrm>
          <a:prstGeom prst="rect">
            <a:avLst/>
          </a:prstGeom>
          <a:noFill/>
          <a:ln>
            <a:noFill/>
          </a:ln>
        </p:spPr>
      </p:pic>
      <p:pic>
        <p:nvPicPr>
          <p:cNvPr id="1568307863" name="Google Shape;377;p42"/>
          <p:cNvPicPr/>
          <p:nvPr/>
        </p:nvPicPr>
        <p:blipFill>
          <a:blip r:embed="rId5">
            <a:alphaModFix/>
          </a:blip>
          <a:stretch/>
        </p:blipFill>
        <p:spPr bwMode="auto">
          <a:xfrm>
            <a:off x="3542349" y="1596751"/>
            <a:ext cx="478125" cy="478100"/>
          </a:xfrm>
          <a:prstGeom prst="rect">
            <a:avLst/>
          </a:prstGeom>
          <a:noFill/>
          <a:ln>
            <a:noFill/>
          </a:ln>
        </p:spPr>
      </p:pic>
      <p:pic>
        <p:nvPicPr>
          <p:cNvPr id="194050101" name="Google Shape;378;p42"/>
          <p:cNvPicPr/>
          <p:nvPr/>
        </p:nvPicPr>
        <p:blipFill>
          <a:blip r:embed="rId6">
            <a:alphaModFix/>
          </a:blip>
          <a:stretch/>
        </p:blipFill>
        <p:spPr bwMode="auto">
          <a:xfrm>
            <a:off x="4999299" y="3379530"/>
            <a:ext cx="516850" cy="516832"/>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831710912" name="Google Shape;383;p43"/>
          <p:cNvSpPr txBox="1"/>
          <p:nvPr/>
        </p:nvSpPr>
        <p:spPr bwMode="auto">
          <a:xfrm>
            <a:off x="65224" y="24850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LITERATURE REVIEW</a:t>
            </a:r>
            <a:endParaRPr sz="1100">
              <a:solidFill>
                <a:schemeClr val="dk1"/>
              </a:solidFill>
            </a:endParaRPr>
          </a:p>
        </p:txBody>
      </p:sp>
      <p:pic>
        <p:nvPicPr>
          <p:cNvPr id="1186321051" name="Google Shape;384;p43" descr="A pink and white rectangular object&#10;&#10;AI-generated content may be incorrect."/>
          <p:cNvPicPr/>
          <p:nvPr/>
        </p:nvPicPr>
        <p:blipFill>
          <a:blip r:embed="rId4">
            <a:alphaModFix/>
          </a:blip>
          <a:stretch/>
        </p:blipFill>
        <p:spPr bwMode="auto">
          <a:xfrm>
            <a:off x="1229358" y="764126"/>
            <a:ext cx="3509248" cy="2140763"/>
          </a:xfrm>
          <a:prstGeom prst="rect">
            <a:avLst/>
          </a:prstGeom>
          <a:noFill/>
          <a:ln>
            <a:noFill/>
          </a:ln>
        </p:spPr>
      </p:pic>
      <p:pic>
        <p:nvPicPr>
          <p:cNvPr id="1638285501" name="Google Shape;385;p43" descr="A yellow rectangular object with black background&#10;&#10;AI-generated content may be incorrect."/>
          <p:cNvPicPr/>
          <p:nvPr/>
        </p:nvPicPr>
        <p:blipFill>
          <a:blip r:embed="rId5">
            <a:alphaModFix/>
          </a:blip>
          <a:stretch/>
        </p:blipFill>
        <p:spPr bwMode="auto">
          <a:xfrm>
            <a:off x="4115594" y="764150"/>
            <a:ext cx="3563252" cy="2140763"/>
          </a:xfrm>
          <a:prstGeom prst="rect">
            <a:avLst/>
          </a:prstGeom>
          <a:noFill/>
          <a:ln>
            <a:noFill/>
          </a:ln>
        </p:spPr>
      </p:pic>
      <p:pic>
        <p:nvPicPr>
          <p:cNvPr id="172509393" name="Google Shape;386;p43" descr="A blue and white map&#10;&#10;AI-generated content may be incorrect."/>
          <p:cNvPicPr/>
          <p:nvPr/>
        </p:nvPicPr>
        <p:blipFill>
          <a:blip r:embed="rId6">
            <a:alphaModFix/>
          </a:blip>
          <a:stretch/>
        </p:blipFill>
        <p:spPr bwMode="auto">
          <a:xfrm>
            <a:off x="1353596" y="2483296"/>
            <a:ext cx="3385010" cy="2004330"/>
          </a:xfrm>
          <a:prstGeom prst="rect">
            <a:avLst/>
          </a:prstGeom>
          <a:noFill/>
          <a:ln>
            <a:noFill/>
          </a:ln>
        </p:spPr>
      </p:pic>
      <p:pic>
        <p:nvPicPr>
          <p:cNvPr id="130205476" name="Google Shape;387;p43" descr="A yellow rectangular object with black background&#10;&#10;AI-generated content may be incorrect."/>
          <p:cNvPicPr/>
          <p:nvPr/>
        </p:nvPicPr>
        <p:blipFill>
          <a:blip r:embed="rId7">
            <a:alphaModFix/>
          </a:blip>
          <a:stretch/>
        </p:blipFill>
        <p:spPr bwMode="auto">
          <a:xfrm>
            <a:off x="4242676" y="2483296"/>
            <a:ext cx="3281105" cy="2004330"/>
          </a:xfrm>
          <a:prstGeom prst="rect">
            <a:avLst/>
          </a:prstGeom>
          <a:noFill/>
          <a:ln>
            <a:noFill/>
          </a:ln>
        </p:spPr>
      </p:pic>
      <p:sp>
        <p:nvSpPr>
          <p:cNvPr id="1026177222" name="Google Shape;388;p43"/>
          <p:cNvSpPr txBox="1"/>
          <p:nvPr/>
        </p:nvSpPr>
        <p:spPr bwMode="auto">
          <a:xfrm>
            <a:off x="877343" y="2056552"/>
            <a:ext cx="704100" cy="2357400"/>
          </a:xfrm>
          <a:prstGeom prst="rect">
            <a:avLst/>
          </a:prstGeom>
          <a:noFill/>
          <a:ln>
            <a:noFill/>
          </a:ln>
        </p:spPr>
        <p:txBody>
          <a:bodyPr spcFirstLastPara="1" wrap="square" lIns="67975" tIns="33975" rIns="67975" bIns="33975" anchor="t" anchorCtr="0">
            <a:spAutoFit/>
          </a:bodyPr>
          <a:lstStyle/>
          <a:p>
            <a:pPr marL="0" marR="0" lvl="0" indent="0" algn="r" rtl="0">
              <a:lnSpc>
                <a:spcPct val="100000"/>
              </a:lnSpc>
              <a:spcBef>
                <a:spcPts val="0"/>
              </a:spcBef>
              <a:spcAft>
                <a:spcPts val="0"/>
              </a:spcAft>
              <a:buClr>
                <a:srgbClr val="3AC6E1"/>
              </a:buClr>
              <a:buSzPts val="14869"/>
              <a:buFont typeface="Calibri"/>
              <a:buNone/>
              <a:defRPr/>
            </a:pPr>
            <a:r>
              <a:rPr lang="en" sz="14850" b="1" i="0" u="none" strike="noStrike" cap="none">
                <a:solidFill>
                  <a:srgbClr val="3AC6E1"/>
                </a:solidFill>
                <a:latin typeface="Calibri"/>
                <a:ea typeface="Calibri"/>
                <a:cs typeface="Calibri"/>
              </a:rPr>
              <a:t>3</a:t>
            </a:r>
            <a:endParaRPr sz="1050"/>
          </a:p>
        </p:txBody>
      </p:sp>
      <p:sp>
        <p:nvSpPr>
          <p:cNvPr id="1939912987" name="Google Shape;389;p43"/>
          <p:cNvSpPr txBox="1"/>
          <p:nvPr/>
        </p:nvSpPr>
        <p:spPr bwMode="auto">
          <a:xfrm>
            <a:off x="7080792" y="2056552"/>
            <a:ext cx="704100" cy="2357400"/>
          </a:xfrm>
          <a:prstGeom prst="rect">
            <a:avLst/>
          </a:prstGeom>
          <a:noFill/>
          <a:ln>
            <a:noFill/>
          </a:ln>
        </p:spPr>
        <p:txBody>
          <a:bodyPr spcFirstLastPara="1" wrap="square" lIns="67975" tIns="33975" rIns="67975" bIns="33975" anchor="t" anchorCtr="0">
            <a:spAutoFit/>
          </a:bodyPr>
          <a:lstStyle/>
          <a:p>
            <a:pPr marL="0" marR="0" lvl="0" indent="0" algn="r" rtl="0">
              <a:lnSpc>
                <a:spcPct val="100000"/>
              </a:lnSpc>
              <a:spcBef>
                <a:spcPts val="0"/>
              </a:spcBef>
              <a:spcAft>
                <a:spcPts val="0"/>
              </a:spcAft>
              <a:buClr>
                <a:srgbClr val="6EA56C"/>
              </a:buClr>
              <a:buSzPts val="14869"/>
              <a:buFont typeface="Calibri"/>
              <a:buNone/>
              <a:defRPr/>
            </a:pPr>
            <a:r>
              <a:rPr lang="en" sz="14850" b="1" i="0" u="none" strike="noStrike" cap="none">
                <a:solidFill>
                  <a:srgbClr val="6EA56C"/>
                </a:solidFill>
                <a:latin typeface="Calibri"/>
                <a:ea typeface="Calibri"/>
                <a:cs typeface="Calibri"/>
              </a:rPr>
              <a:t>4</a:t>
            </a:r>
            <a:endParaRPr sz="1050"/>
          </a:p>
        </p:txBody>
      </p:sp>
      <p:sp>
        <p:nvSpPr>
          <p:cNvPr id="1026975450" name="Google Shape;390;p43"/>
          <p:cNvSpPr txBox="1"/>
          <p:nvPr/>
        </p:nvSpPr>
        <p:spPr bwMode="auto">
          <a:xfrm>
            <a:off x="1581373" y="1169321"/>
            <a:ext cx="2577000" cy="2631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Clr>
                <a:srgbClr val="000000"/>
              </a:buClr>
              <a:buSzPts val="1338"/>
              <a:buFont typeface="Calibri"/>
              <a:buNone/>
              <a:defRPr/>
            </a:pPr>
            <a:r>
              <a:rPr lang="en" sz="1250" b="1">
                <a:solidFill>
                  <a:schemeClr val="dk1"/>
                </a:solidFill>
                <a:latin typeface="Calibri"/>
                <a:ea typeface="Calibri"/>
                <a:cs typeface="Calibri"/>
              </a:rPr>
              <a:t>Crystal Structure (Pre-Defense)</a:t>
            </a:r>
            <a:endParaRPr sz="1150">
              <a:solidFill>
                <a:schemeClr val="dk1"/>
              </a:solidFill>
              <a:latin typeface="Calibri"/>
              <a:ea typeface="Calibri"/>
              <a:cs typeface="Calibri"/>
            </a:endParaRPr>
          </a:p>
        </p:txBody>
      </p:sp>
      <p:sp>
        <p:nvSpPr>
          <p:cNvPr id="1414456702" name="Google Shape;391;p43"/>
          <p:cNvSpPr txBox="1"/>
          <p:nvPr/>
        </p:nvSpPr>
        <p:spPr bwMode="auto">
          <a:xfrm>
            <a:off x="1946908" y="2782521"/>
            <a:ext cx="2198400" cy="4575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Clr>
                <a:srgbClr val="000000"/>
              </a:buClr>
              <a:buSzPts val="1338"/>
              <a:buFont typeface="Calibri"/>
              <a:buNone/>
              <a:defRPr/>
            </a:pPr>
            <a:r>
              <a:rPr lang="en" sz="1250" b="1">
                <a:solidFill>
                  <a:schemeClr val="dk1"/>
                </a:solidFill>
                <a:latin typeface="Calibri"/>
                <a:ea typeface="Calibri"/>
                <a:cs typeface="Calibri"/>
              </a:rPr>
              <a:t>Classification on a Large Dataset (OQMD)</a:t>
            </a:r>
            <a:endParaRPr sz="1150">
              <a:solidFill>
                <a:schemeClr val="dk1"/>
              </a:solidFill>
              <a:latin typeface="Calibri"/>
              <a:ea typeface="Calibri"/>
              <a:cs typeface="Calibri"/>
            </a:endParaRPr>
          </a:p>
        </p:txBody>
      </p:sp>
      <p:sp>
        <p:nvSpPr>
          <p:cNvPr id="838925046" name="Google Shape;392;p43"/>
          <p:cNvSpPr txBox="1"/>
          <p:nvPr/>
        </p:nvSpPr>
        <p:spPr bwMode="auto">
          <a:xfrm>
            <a:off x="4551107" y="1072098"/>
            <a:ext cx="2485500" cy="4575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None/>
              <a:defRPr/>
            </a:pPr>
            <a:r>
              <a:rPr lang="en" sz="1250" b="1">
                <a:solidFill>
                  <a:schemeClr val="dk1"/>
                </a:solidFill>
                <a:latin typeface="Calibri"/>
                <a:ea typeface="Calibri"/>
                <a:cs typeface="Calibri"/>
              </a:rPr>
              <a:t>Formability &amp; Thermodynamic Stability</a:t>
            </a:r>
            <a:endParaRPr sz="1050">
              <a:solidFill>
                <a:schemeClr val="dk1"/>
              </a:solidFill>
            </a:endParaRPr>
          </a:p>
        </p:txBody>
      </p:sp>
      <p:sp>
        <p:nvSpPr>
          <p:cNvPr id="1454792081" name="Google Shape;393;p43"/>
          <p:cNvSpPr txBox="1"/>
          <p:nvPr/>
        </p:nvSpPr>
        <p:spPr bwMode="auto">
          <a:xfrm>
            <a:off x="4743816" y="2830331"/>
            <a:ext cx="2306700" cy="2631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Clr>
                <a:srgbClr val="000000"/>
              </a:buClr>
              <a:buSzPts val="1338"/>
              <a:buFont typeface="Calibri"/>
              <a:buNone/>
              <a:defRPr/>
            </a:pPr>
            <a:r>
              <a:rPr lang="en" sz="1250" b="1">
                <a:solidFill>
                  <a:schemeClr val="dk1"/>
                </a:solidFill>
                <a:latin typeface="Calibri"/>
                <a:ea typeface="Calibri"/>
                <a:cs typeface="Calibri"/>
              </a:rPr>
              <a:t>Cost-Sensitive Learning</a:t>
            </a:r>
            <a:endParaRPr sz="1150" b="1">
              <a:solidFill>
                <a:schemeClr val="dk1"/>
              </a:solidFill>
              <a:latin typeface="Calibri"/>
              <a:ea typeface="Calibri"/>
              <a:cs typeface="Calibri"/>
            </a:endParaRPr>
          </a:p>
        </p:txBody>
      </p:sp>
      <p:sp>
        <p:nvSpPr>
          <p:cNvPr id="280147620" name="Google Shape;394;p43"/>
          <p:cNvSpPr txBox="1"/>
          <p:nvPr/>
        </p:nvSpPr>
        <p:spPr bwMode="auto">
          <a:xfrm>
            <a:off x="782525" y="655875"/>
            <a:ext cx="704100" cy="2357400"/>
          </a:xfrm>
          <a:prstGeom prst="rect">
            <a:avLst/>
          </a:prstGeom>
          <a:noFill/>
          <a:ln>
            <a:noFill/>
          </a:ln>
        </p:spPr>
        <p:txBody>
          <a:bodyPr spcFirstLastPara="1" wrap="square" lIns="67975" tIns="33975" rIns="67975" bIns="33975" anchor="t" anchorCtr="0">
            <a:spAutoFit/>
          </a:bodyPr>
          <a:lstStyle/>
          <a:p>
            <a:pPr marL="0" marR="0" lvl="0" indent="0" algn="r" rtl="0">
              <a:lnSpc>
                <a:spcPct val="100000"/>
              </a:lnSpc>
              <a:spcBef>
                <a:spcPts val="0"/>
              </a:spcBef>
              <a:spcAft>
                <a:spcPts val="0"/>
              </a:spcAft>
              <a:buClr>
                <a:srgbClr val="F15F47"/>
              </a:buClr>
              <a:buSzPts val="14869"/>
              <a:buFont typeface="Calibri"/>
              <a:buNone/>
              <a:defRPr/>
            </a:pPr>
            <a:r>
              <a:rPr lang="en" sz="14850" b="1" i="0" u="none" strike="noStrike" cap="none">
                <a:solidFill>
                  <a:srgbClr val="F15F47"/>
                </a:solidFill>
                <a:latin typeface="Calibri"/>
                <a:ea typeface="Calibri"/>
                <a:cs typeface="Calibri"/>
              </a:rPr>
              <a:t>1</a:t>
            </a:r>
            <a:endParaRPr sz="1050"/>
          </a:p>
        </p:txBody>
      </p:sp>
      <p:sp>
        <p:nvSpPr>
          <p:cNvPr id="2129164054" name="Google Shape;395;p43"/>
          <p:cNvSpPr txBox="1"/>
          <p:nvPr/>
        </p:nvSpPr>
        <p:spPr bwMode="auto">
          <a:xfrm>
            <a:off x="7080788" y="655899"/>
            <a:ext cx="704100" cy="2357400"/>
          </a:xfrm>
          <a:prstGeom prst="rect">
            <a:avLst/>
          </a:prstGeom>
          <a:noFill/>
          <a:ln>
            <a:noFill/>
          </a:ln>
        </p:spPr>
        <p:txBody>
          <a:bodyPr spcFirstLastPara="1" wrap="square" lIns="67975" tIns="33975" rIns="67975" bIns="33975" anchor="t" anchorCtr="0">
            <a:spAutoFit/>
          </a:bodyPr>
          <a:lstStyle/>
          <a:p>
            <a:pPr marL="0" marR="0" lvl="0" indent="0" algn="r" rtl="0">
              <a:spcBef>
                <a:spcPts val="0"/>
              </a:spcBef>
              <a:spcAft>
                <a:spcPts val="0"/>
              </a:spcAft>
              <a:buNone/>
              <a:defRPr/>
            </a:pPr>
            <a:r>
              <a:rPr lang="en" sz="14850" b="1">
                <a:solidFill>
                  <a:srgbClr val="FBA91E"/>
                </a:solidFill>
                <a:latin typeface="Calibri"/>
                <a:ea typeface="Calibri"/>
                <a:cs typeface="Calibri"/>
              </a:rPr>
              <a:t>2</a:t>
            </a:r>
            <a:endParaRPr sz="1050"/>
          </a:p>
        </p:txBody>
      </p:sp>
      <p:sp>
        <p:nvSpPr>
          <p:cNvPr id="952290595" name="Google Shape;396;p43"/>
          <p:cNvSpPr txBox="1"/>
          <p:nvPr/>
        </p:nvSpPr>
        <p:spPr bwMode="auto">
          <a:xfrm>
            <a:off x="1561210" y="1475483"/>
            <a:ext cx="2915100" cy="717900"/>
          </a:xfrm>
          <a:prstGeom prst="rect">
            <a:avLst/>
          </a:prstGeom>
          <a:noFill/>
          <a:ln>
            <a:noFill/>
          </a:ln>
        </p:spPr>
        <p:txBody>
          <a:bodyPr spcFirstLastPara="1" wrap="square" lIns="88850" tIns="88850" rIns="88850" bIns="88850" anchor="t" anchorCtr="0">
            <a:spAutoFit/>
          </a:bodyPr>
          <a:lstStyle/>
          <a:p>
            <a:pPr marL="444282" lvl="0" indent="-296188" algn="just"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Perovskite classification by LGBM</a:t>
            </a:r>
            <a:endParaRPr sz="1150">
              <a:solidFill>
                <a:schemeClr val="dk1"/>
              </a:solidFill>
              <a:latin typeface="Calibri"/>
              <a:ea typeface="Calibri"/>
              <a:cs typeface="Calibri"/>
            </a:endParaRPr>
          </a:p>
          <a:p>
            <a:pPr marL="444282" lvl="0" indent="-296188" algn="just"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80% Accuracy</a:t>
            </a:r>
            <a:endParaRPr sz="1150">
              <a:solidFill>
                <a:schemeClr val="dk1"/>
              </a:solidFill>
              <a:latin typeface="Calibri"/>
              <a:ea typeface="Calibri"/>
              <a:cs typeface="Calibri"/>
            </a:endParaRPr>
          </a:p>
          <a:p>
            <a:pPr marL="444282" lvl="0" indent="-296188" algn="just"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Feature importance using SHAP</a:t>
            </a:r>
            <a:endParaRPr sz="1350"/>
          </a:p>
        </p:txBody>
      </p:sp>
      <p:sp>
        <p:nvSpPr>
          <p:cNvPr id="1361038944" name="Google Shape;397;p43"/>
          <p:cNvSpPr txBox="1"/>
          <p:nvPr/>
        </p:nvSpPr>
        <p:spPr bwMode="auto">
          <a:xfrm>
            <a:off x="4425606" y="1475495"/>
            <a:ext cx="2577000" cy="927300"/>
          </a:xfrm>
          <a:prstGeom prst="rect">
            <a:avLst/>
          </a:prstGeom>
          <a:noFill/>
          <a:ln>
            <a:noFill/>
          </a:ln>
        </p:spPr>
        <p:txBody>
          <a:bodyPr spcFirstLastPara="1" wrap="square" lIns="88850" tIns="88850" rIns="88850" bIns="88850" anchor="t" anchorCtr="0">
            <a:spAutoFit/>
          </a:bodyPr>
          <a:lstStyle/>
          <a:p>
            <a:pPr marL="444282" lvl="0" indent="-302358" algn="just" rtl="0">
              <a:spcBef>
                <a:spcPts val="0"/>
              </a:spcBef>
              <a:spcAft>
                <a:spcPts val="0"/>
              </a:spcAft>
              <a:buClr>
                <a:schemeClr val="dk1"/>
              </a:buClr>
              <a:buSzPts val="1263"/>
              <a:buFont typeface="Calibri"/>
              <a:buChar char="●"/>
              <a:defRPr/>
            </a:pPr>
            <a:r>
              <a:rPr lang="en" sz="1250">
                <a:solidFill>
                  <a:schemeClr val="dk1"/>
                </a:solidFill>
                <a:latin typeface="Calibri"/>
                <a:ea typeface="Calibri"/>
                <a:cs typeface="Calibri"/>
              </a:rPr>
              <a:t>Single and double perovskites</a:t>
            </a:r>
            <a:endParaRPr sz="1250">
              <a:solidFill>
                <a:schemeClr val="dk1"/>
              </a:solidFill>
              <a:latin typeface="Calibri"/>
              <a:ea typeface="Calibri"/>
              <a:cs typeface="Calibri"/>
            </a:endParaRPr>
          </a:p>
          <a:p>
            <a:pPr marL="444282" lvl="0" indent="-302358" algn="just" rtl="0">
              <a:spcBef>
                <a:spcPts val="0"/>
              </a:spcBef>
              <a:spcAft>
                <a:spcPts val="0"/>
              </a:spcAft>
              <a:buClr>
                <a:schemeClr val="dk1"/>
              </a:buClr>
              <a:buSzPts val="1263"/>
              <a:buFont typeface="Calibri"/>
              <a:buChar char="●"/>
              <a:defRPr/>
            </a:pPr>
            <a:r>
              <a:rPr lang="en" sz="1150">
                <a:solidFill>
                  <a:schemeClr val="dk1"/>
                </a:solidFill>
                <a:latin typeface="Calibri"/>
                <a:ea typeface="Calibri"/>
                <a:cs typeface="Calibri"/>
              </a:rPr>
              <a:t>Random forest classifiers</a:t>
            </a:r>
            <a:endParaRPr sz="1150">
              <a:solidFill>
                <a:schemeClr val="dk1"/>
              </a:solidFill>
              <a:latin typeface="Calibri"/>
              <a:ea typeface="Calibri"/>
              <a:cs typeface="Calibri"/>
            </a:endParaRPr>
          </a:p>
          <a:p>
            <a:pPr marL="444282" lvl="0" indent="-296188" algn="just"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Identified 414 potential new candidates</a:t>
            </a:r>
            <a:endParaRPr sz="1450">
              <a:latin typeface="Calibri"/>
              <a:ea typeface="Calibri"/>
              <a:cs typeface="Calibri"/>
            </a:endParaRPr>
          </a:p>
        </p:txBody>
      </p:sp>
      <p:sp>
        <p:nvSpPr>
          <p:cNvPr id="809518554" name="Google Shape;398;p43"/>
          <p:cNvSpPr txBox="1"/>
          <p:nvPr/>
        </p:nvSpPr>
        <p:spPr bwMode="auto">
          <a:xfrm>
            <a:off x="1900880" y="3198235"/>
            <a:ext cx="1938000" cy="717900"/>
          </a:xfrm>
          <a:prstGeom prst="rect">
            <a:avLst/>
          </a:prstGeom>
          <a:noFill/>
          <a:ln>
            <a:noFill/>
          </a:ln>
        </p:spPr>
        <p:txBody>
          <a:bodyPr spcFirstLastPara="1" wrap="square" lIns="88850" tIns="88850" rIns="88850" bIns="88850" anchor="t" anchorCtr="0">
            <a:spAutoFit/>
          </a:bodyPr>
          <a:lstStyle/>
          <a:p>
            <a:pPr marL="444282" lvl="0" indent="-296188" algn="just"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Massive dataset</a:t>
            </a:r>
            <a:endParaRPr sz="1150">
              <a:solidFill>
                <a:schemeClr val="dk1"/>
              </a:solidFill>
              <a:latin typeface="Calibri"/>
              <a:ea typeface="Calibri"/>
              <a:cs typeface="Calibri"/>
            </a:endParaRPr>
          </a:p>
          <a:p>
            <a:pPr marL="444282" lvl="0" indent="-296188" algn="just"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61 features</a:t>
            </a:r>
            <a:endParaRPr sz="1150">
              <a:solidFill>
                <a:schemeClr val="dk1"/>
              </a:solidFill>
              <a:latin typeface="Calibri"/>
              <a:ea typeface="Calibri"/>
              <a:cs typeface="Calibri"/>
            </a:endParaRPr>
          </a:p>
          <a:p>
            <a:pPr marL="444282" lvl="0" indent="-296188" algn="just"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85% F1-score</a:t>
            </a:r>
            <a:endParaRPr sz="1350"/>
          </a:p>
        </p:txBody>
      </p:sp>
      <p:sp>
        <p:nvSpPr>
          <p:cNvPr id="1861706251" name="Google Shape;399;p43"/>
          <p:cNvSpPr txBox="1"/>
          <p:nvPr/>
        </p:nvSpPr>
        <p:spPr bwMode="auto">
          <a:xfrm>
            <a:off x="4443680" y="3131816"/>
            <a:ext cx="2700300" cy="1076476"/>
          </a:xfrm>
          <a:prstGeom prst="rect">
            <a:avLst/>
          </a:prstGeom>
          <a:noFill/>
          <a:ln>
            <a:noFill/>
          </a:ln>
        </p:spPr>
        <p:txBody>
          <a:bodyPr spcFirstLastPara="1" wrap="square" lIns="88850" tIns="88850" rIns="88850" bIns="88850" anchor="t" anchorCtr="0">
            <a:spAutoFit/>
          </a:bodyPr>
          <a:lstStyle/>
          <a:p>
            <a:pPr marL="444282" lvl="0" indent="-296188" algn="l"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ICost framework</a:t>
            </a:r>
            <a:endParaRPr sz="1150">
              <a:solidFill>
                <a:schemeClr val="dk1"/>
              </a:solidFill>
              <a:latin typeface="Calibri"/>
              <a:ea typeface="Calibri"/>
              <a:cs typeface="Calibri"/>
            </a:endParaRPr>
          </a:p>
          <a:p>
            <a:pPr marL="444282" lvl="0" indent="-296188" algn="l"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Instance complexity based approach</a:t>
            </a:r>
            <a:endParaRPr sz="1150">
              <a:solidFill>
                <a:schemeClr val="dk1"/>
              </a:solidFill>
              <a:latin typeface="Calibri"/>
              <a:ea typeface="Calibri"/>
              <a:cs typeface="Calibri"/>
            </a:endParaRPr>
          </a:p>
          <a:p>
            <a:pPr marL="444282" lvl="0" indent="-296188" algn="l" rtl="0">
              <a:spcBef>
                <a:spcPts val="0"/>
              </a:spcBef>
              <a:spcAft>
                <a:spcPts val="0"/>
              </a:spcAft>
              <a:buClr>
                <a:schemeClr val="dk1"/>
              </a:buClr>
              <a:buSzPts val="1166"/>
              <a:buFont typeface="Calibri"/>
              <a:buChar char="●"/>
              <a:defRPr/>
            </a:pPr>
            <a:r>
              <a:rPr lang="en" sz="1150">
                <a:solidFill>
                  <a:schemeClr val="dk1"/>
                </a:solidFill>
                <a:latin typeface="Calibri"/>
                <a:ea typeface="Calibri"/>
                <a:cs typeface="Calibri"/>
              </a:rPr>
              <a:t>Improvements across 65 binary and 10 multiclass datasets</a:t>
            </a:r>
            <a:endParaRPr sz="1150">
              <a:solidFill>
                <a:schemeClr val="dk1"/>
              </a:solidFill>
              <a:latin typeface="Calibri"/>
              <a:ea typeface="Calibri"/>
              <a:cs typeface="Calibri"/>
            </a:endParaRPr>
          </a:p>
        </p:txBody>
      </p:sp>
      <p:sp>
        <p:nvSpPr>
          <p:cNvPr id="2059825229" name="Google Shape;400;p43"/>
          <p:cNvSpPr txBox="1"/>
          <p:nvPr/>
        </p:nvSpPr>
        <p:spPr bwMode="auto">
          <a:xfrm>
            <a:off x="25950" y="4256025"/>
            <a:ext cx="9092100" cy="674100"/>
          </a:xfrm>
          <a:prstGeom prst="rect">
            <a:avLst/>
          </a:prstGeom>
          <a:noFill/>
          <a:ln>
            <a:noFill/>
          </a:ln>
        </p:spPr>
        <p:txBody>
          <a:bodyPr spcFirstLastPara="1" wrap="square" lIns="91425" tIns="91425" rIns="91425" bIns="91425" anchor="t" anchorCtr="0">
            <a:noAutofit/>
          </a:bodyPr>
          <a:lstStyle/>
          <a:p>
            <a:pPr marL="457200" lvl="0" indent="0" algn="l" rtl="0">
              <a:lnSpc>
                <a:spcPct val="115833"/>
              </a:lnSpc>
              <a:spcBef>
                <a:spcPts val="0"/>
              </a:spcBef>
              <a:spcAft>
                <a:spcPts val="800"/>
              </a:spcAft>
              <a:buNone/>
              <a:defRPr/>
            </a:pPr>
            <a:r>
              <a:rPr lang="en" sz="800" b="1">
                <a:solidFill>
                  <a:schemeClr val="dk1"/>
                </a:solidFill>
              </a:rPr>
              <a:t>1. Behara et al. (2020)</a:t>
            </a:r>
            <a:r>
              <a:rPr lang="en" sz="800">
                <a:solidFill>
                  <a:schemeClr val="dk1"/>
                </a:solidFill>
              </a:rPr>
              <a:t>, </a:t>
            </a:r>
            <a:r>
              <a:rPr lang="en" sz="800" i="1">
                <a:solidFill>
                  <a:schemeClr val="dk1"/>
                </a:solidFill>
              </a:rPr>
              <a:t>Crystal Structure Classification in ABO₃ Perovskites via Machine Learning</a:t>
            </a:r>
            <a:r>
              <a:rPr lang="en" sz="800">
                <a:solidFill>
                  <a:schemeClr val="dk1"/>
                </a:solidFill>
              </a:rPr>
              <a:t> - </a:t>
            </a:r>
            <a:r>
              <a:rPr lang="en" sz="800" u="sng">
                <a:solidFill>
                  <a:srgbClr val="1155CC"/>
                </a:solidFill>
                <a:hlinkClick r:id="rId8" tooltip=""/>
              </a:rPr>
              <a:t>https://doi.org/10.1016/j.commatsci.2020.110191</a:t>
            </a:r>
            <a:r>
              <a:rPr lang="en" sz="800" b="1">
                <a:solidFill>
                  <a:schemeClr val="dk1"/>
                </a:solidFill>
              </a:rPr>
              <a:t> 2. Chenebuah &amp; Chenebuah (2023)</a:t>
            </a:r>
            <a:r>
              <a:rPr lang="en" sz="800">
                <a:solidFill>
                  <a:schemeClr val="dk1"/>
                </a:solidFill>
              </a:rPr>
              <a:t>, </a:t>
            </a:r>
            <a:r>
              <a:rPr lang="en" sz="800" i="1">
                <a:solidFill>
                  <a:schemeClr val="dk1"/>
                </a:solidFill>
              </a:rPr>
              <a:t>ABX₃ Perovskite Materials Dataset for Target Property Prediction and Classification</a:t>
            </a:r>
            <a:r>
              <a:rPr lang="en" sz="800">
                <a:solidFill>
                  <a:schemeClr val="dk1"/>
                </a:solidFill>
              </a:rPr>
              <a:t> - </a:t>
            </a:r>
            <a:r>
              <a:rPr lang="en" sz="800" u="sng">
                <a:solidFill>
                  <a:srgbClr val="1155CC"/>
                </a:solidFill>
                <a:hlinkClick r:id="rId9" tooltip=""/>
              </a:rPr>
              <a:t>https://github.com/chenebuah/ML_abx3_dataset</a:t>
            </a:r>
            <a:r>
              <a:rPr lang="en" sz="800" b="1">
                <a:solidFill>
                  <a:schemeClr val="dk1"/>
                </a:solidFill>
              </a:rPr>
              <a:t> 3. Talapatra et al. (2021)</a:t>
            </a:r>
            <a:r>
              <a:rPr lang="en" sz="800">
                <a:solidFill>
                  <a:schemeClr val="dk1"/>
                </a:solidFill>
              </a:rPr>
              <a:t>, </a:t>
            </a:r>
            <a:r>
              <a:rPr lang="en" sz="800" i="1">
                <a:solidFill>
                  <a:schemeClr val="dk1"/>
                </a:solidFill>
              </a:rPr>
              <a:t>Prediction of Formability and Thermodynamic Stability of Perovskite Oxides</a:t>
            </a:r>
            <a:r>
              <a:rPr lang="en" sz="800">
                <a:solidFill>
                  <a:schemeClr val="dk1"/>
                </a:solidFill>
              </a:rPr>
              <a:t> - </a:t>
            </a:r>
            <a:r>
              <a:rPr lang="en" sz="800" u="sng">
                <a:solidFill>
                  <a:srgbClr val="1155CC"/>
                </a:solidFill>
                <a:hlinkClick r:id="rId10" tooltip=""/>
              </a:rPr>
              <a:t>https://doi.org/10.1021/acs.chemmater.0c03402</a:t>
            </a:r>
            <a:r>
              <a:rPr lang="en" sz="800" b="1">
                <a:solidFill>
                  <a:schemeClr val="dk1"/>
                </a:solidFill>
              </a:rPr>
              <a:t>4. Newaz et al. (2024)</a:t>
            </a:r>
            <a:r>
              <a:rPr lang="en" sz="800">
                <a:solidFill>
                  <a:schemeClr val="dk1"/>
                </a:solidFill>
              </a:rPr>
              <a:t>, </a:t>
            </a:r>
            <a:r>
              <a:rPr lang="en" sz="800" i="1">
                <a:solidFill>
                  <a:schemeClr val="dk1"/>
                </a:solidFill>
              </a:rPr>
              <a:t>iCost: Instance Complexity Based Cost-Sensitive Learning</a:t>
            </a:r>
            <a:r>
              <a:rPr lang="en" sz="800">
                <a:solidFill>
                  <a:schemeClr val="dk1"/>
                </a:solidFill>
              </a:rPr>
              <a:t> - </a:t>
            </a:r>
            <a:r>
              <a:rPr lang="en" sz="800" u="sng">
                <a:solidFill>
                  <a:srgbClr val="1155CC"/>
                </a:solidFill>
                <a:hlinkClick r:id="rId11" tooltip=""/>
              </a:rPr>
              <a:t>https://doi.org/10.1016/j.knosys.2024.108634</a:t>
            </a:r>
            <a:endParaRPr sz="800">
              <a:solidFill>
                <a:schemeClr val="dk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798018370" name="Google Shape;405;p44"/>
          <p:cNvSpPr txBox="1"/>
          <p:nvPr/>
        </p:nvSpPr>
        <p:spPr bwMode="auto">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DATASET &amp; PREPROCESSING</a:t>
            </a:r>
            <a:endParaRPr sz="1100">
              <a:solidFill>
                <a:schemeClr val="dk1"/>
              </a:solidFill>
            </a:endParaRPr>
          </a:p>
        </p:txBody>
      </p:sp>
      <p:grpSp>
        <p:nvGrpSpPr>
          <p:cNvPr id="1439669479" name="Google Shape;406;p44"/>
          <p:cNvGrpSpPr/>
          <p:nvPr/>
        </p:nvGrpSpPr>
        <p:grpSpPr bwMode="auto">
          <a:xfrm>
            <a:off x="1371200" y="1111675"/>
            <a:ext cx="6401600" cy="3162420"/>
            <a:chOff x="28308298" y="12420600"/>
            <a:chExt cx="1699254" cy="839439"/>
          </a:xfrm>
        </p:grpSpPr>
        <p:sp>
          <p:nvSpPr>
            <p:cNvPr id="407" name="Google Shape;407;p44"/>
            <p:cNvSpPr/>
            <p:nvPr/>
          </p:nvSpPr>
          <p:spPr bwMode="auto">
            <a:xfrm>
              <a:off x="29451298" y="12420601"/>
              <a:ext cx="556254" cy="839438"/>
            </a:xfrm>
            <a:custGeom>
              <a:avLst/>
              <a:gdLst/>
              <a:ahLst/>
              <a:cxnLst/>
              <a:rect l="l" t="t" r="r" b="b"/>
              <a:pathLst>
                <a:path w="21600" h="21502" fill="norm" stroke="1" extrusionOk="0">
                  <a:moveTo>
                    <a:pt x="18296" y="21502"/>
                  </a:moveTo>
                  <a:cubicBezTo>
                    <a:pt x="18148" y="21502"/>
                    <a:pt x="18000" y="21502"/>
                    <a:pt x="17852" y="21458"/>
                  </a:cubicBezTo>
                  <a:cubicBezTo>
                    <a:pt x="13019" y="20843"/>
                    <a:pt x="8038" y="20404"/>
                    <a:pt x="3107" y="20097"/>
                  </a:cubicBezTo>
                  <a:cubicBezTo>
                    <a:pt x="1381" y="20009"/>
                    <a:pt x="0" y="18692"/>
                    <a:pt x="0" y="17156"/>
                  </a:cubicBezTo>
                  <a:cubicBezTo>
                    <a:pt x="0" y="17024"/>
                    <a:pt x="99" y="16936"/>
                    <a:pt x="247" y="16936"/>
                  </a:cubicBezTo>
                  <a:cubicBezTo>
                    <a:pt x="395" y="16936"/>
                    <a:pt x="493" y="17024"/>
                    <a:pt x="493" y="17156"/>
                  </a:cubicBezTo>
                  <a:cubicBezTo>
                    <a:pt x="493" y="18473"/>
                    <a:pt x="1627" y="19570"/>
                    <a:pt x="3107" y="19658"/>
                  </a:cubicBezTo>
                  <a:cubicBezTo>
                    <a:pt x="8038" y="19965"/>
                    <a:pt x="13019" y="20404"/>
                    <a:pt x="17852" y="21019"/>
                  </a:cubicBezTo>
                  <a:cubicBezTo>
                    <a:pt x="18641" y="21107"/>
                    <a:pt x="19479" y="20887"/>
                    <a:pt x="20121" y="20404"/>
                  </a:cubicBezTo>
                  <a:cubicBezTo>
                    <a:pt x="20762" y="19922"/>
                    <a:pt x="21107" y="19219"/>
                    <a:pt x="21107" y="18517"/>
                  </a:cubicBezTo>
                  <a:lnTo>
                    <a:pt x="21107" y="2975"/>
                  </a:lnTo>
                  <a:cubicBezTo>
                    <a:pt x="21107" y="2229"/>
                    <a:pt x="20762" y="1570"/>
                    <a:pt x="20121" y="1087"/>
                  </a:cubicBezTo>
                  <a:cubicBezTo>
                    <a:pt x="19479" y="604"/>
                    <a:pt x="18690" y="385"/>
                    <a:pt x="17852" y="473"/>
                  </a:cubicBezTo>
                  <a:cubicBezTo>
                    <a:pt x="13019" y="1087"/>
                    <a:pt x="8038" y="1526"/>
                    <a:pt x="3107" y="1834"/>
                  </a:cubicBezTo>
                  <a:cubicBezTo>
                    <a:pt x="1627" y="1922"/>
                    <a:pt x="493" y="3019"/>
                    <a:pt x="493" y="4336"/>
                  </a:cubicBezTo>
                  <a:cubicBezTo>
                    <a:pt x="493" y="4468"/>
                    <a:pt x="395" y="4556"/>
                    <a:pt x="247" y="4556"/>
                  </a:cubicBezTo>
                  <a:cubicBezTo>
                    <a:pt x="99" y="4556"/>
                    <a:pt x="0" y="4468"/>
                    <a:pt x="0" y="4336"/>
                  </a:cubicBezTo>
                  <a:cubicBezTo>
                    <a:pt x="0" y="2800"/>
                    <a:pt x="1381" y="1482"/>
                    <a:pt x="3107" y="1395"/>
                  </a:cubicBezTo>
                  <a:cubicBezTo>
                    <a:pt x="8038" y="1087"/>
                    <a:pt x="12970" y="648"/>
                    <a:pt x="17852" y="34"/>
                  </a:cubicBezTo>
                  <a:cubicBezTo>
                    <a:pt x="18789" y="-98"/>
                    <a:pt x="19775" y="165"/>
                    <a:pt x="20466" y="736"/>
                  </a:cubicBezTo>
                  <a:cubicBezTo>
                    <a:pt x="21205" y="1307"/>
                    <a:pt x="21600" y="2097"/>
                    <a:pt x="21600" y="2975"/>
                  </a:cubicBezTo>
                  <a:lnTo>
                    <a:pt x="21600" y="18517"/>
                  </a:lnTo>
                  <a:cubicBezTo>
                    <a:pt x="21600" y="19395"/>
                    <a:pt x="21205" y="20185"/>
                    <a:pt x="20466" y="20756"/>
                  </a:cubicBezTo>
                  <a:cubicBezTo>
                    <a:pt x="19874" y="21282"/>
                    <a:pt x="19085" y="21502"/>
                    <a:pt x="18296" y="21502"/>
                  </a:cubicBezTo>
                  <a:close/>
                </a:path>
              </a:pathLst>
            </a:custGeom>
            <a:solidFill>
              <a:srgbClr val="3AC6E1"/>
            </a:solidFill>
            <a:ln>
              <a:noFill/>
            </a:ln>
          </p:spPr>
          <p:txBody>
            <a:bodyPr spcFirstLastPara="1" wrap="square" lIns="32175" tIns="32175" rIns="32175" bIns="32175" anchor="ctr" anchorCtr="0">
              <a:noAutofit/>
            </a:bodyPr>
            <a:lstStyle/>
            <a:p>
              <a:pPr marL="0" marR="0" lvl="0" indent="0" algn="l" rtl="0">
                <a:spcBef>
                  <a:spcPts val="0"/>
                </a:spcBef>
                <a:spcAft>
                  <a:spcPts val="0"/>
                </a:spcAft>
                <a:buNone/>
                <a:defRPr/>
              </a:pPr>
              <a:endParaRPr sz="1500">
                <a:solidFill>
                  <a:srgbClr val="000000"/>
                </a:solidFill>
                <a:latin typeface="Calibri"/>
                <a:ea typeface="Calibri"/>
                <a:cs typeface="Calibri"/>
              </a:endParaRPr>
            </a:p>
          </p:txBody>
        </p:sp>
        <p:sp>
          <p:nvSpPr>
            <p:cNvPr id="408" name="Google Shape;408;p44"/>
            <p:cNvSpPr/>
            <p:nvPr/>
          </p:nvSpPr>
          <p:spPr bwMode="auto">
            <a:xfrm>
              <a:off x="28308298" y="12420600"/>
              <a:ext cx="614682" cy="839438"/>
            </a:xfrm>
            <a:custGeom>
              <a:avLst/>
              <a:gdLst/>
              <a:ahLst/>
              <a:cxnLst/>
              <a:rect l="l" t="t" r="r" b="b"/>
              <a:pathLst>
                <a:path w="21600" h="21502" fill="norm" stroke="1" extrusionOk="0">
                  <a:moveTo>
                    <a:pt x="2990" y="21502"/>
                  </a:moveTo>
                  <a:cubicBezTo>
                    <a:pt x="2276" y="21502"/>
                    <a:pt x="1562" y="21239"/>
                    <a:pt x="1026" y="20756"/>
                  </a:cubicBezTo>
                  <a:cubicBezTo>
                    <a:pt x="357" y="20185"/>
                    <a:pt x="0" y="19395"/>
                    <a:pt x="0" y="18517"/>
                  </a:cubicBezTo>
                  <a:lnTo>
                    <a:pt x="0" y="2975"/>
                  </a:lnTo>
                  <a:cubicBezTo>
                    <a:pt x="0" y="2097"/>
                    <a:pt x="357" y="1307"/>
                    <a:pt x="1026" y="736"/>
                  </a:cubicBezTo>
                  <a:cubicBezTo>
                    <a:pt x="1696" y="165"/>
                    <a:pt x="2544" y="-98"/>
                    <a:pt x="3392" y="34"/>
                  </a:cubicBezTo>
                  <a:cubicBezTo>
                    <a:pt x="7765" y="648"/>
                    <a:pt x="12273" y="1087"/>
                    <a:pt x="16735" y="1395"/>
                  </a:cubicBezTo>
                  <a:cubicBezTo>
                    <a:pt x="18297" y="1483"/>
                    <a:pt x="19547" y="2800"/>
                    <a:pt x="19547" y="4336"/>
                  </a:cubicBezTo>
                  <a:lnTo>
                    <a:pt x="19547" y="8595"/>
                  </a:lnTo>
                  <a:lnTo>
                    <a:pt x="21555" y="10570"/>
                  </a:lnTo>
                  <a:cubicBezTo>
                    <a:pt x="21600" y="10614"/>
                    <a:pt x="21600" y="10658"/>
                    <a:pt x="21600" y="10746"/>
                  </a:cubicBezTo>
                  <a:cubicBezTo>
                    <a:pt x="21600" y="10834"/>
                    <a:pt x="21555" y="10878"/>
                    <a:pt x="21555" y="10922"/>
                  </a:cubicBezTo>
                  <a:lnTo>
                    <a:pt x="19547" y="12897"/>
                  </a:lnTo>
                  <a:lnTo>
                    <a:pt x="19547" y="17156"/>
                  </a:lnTo>
                  <a:cubicBezTo>
                    <a:pt x="19547" y="18692"/>
                    <a:pt x="18297" y="20009"/>
                    <a:pt x="16735" y="20097"/>
                  </a:cubicBezTo>
                  <a:cubicBezTo>
                    <a:pt x="12273" y="20404"/>
                    <a:pt x="7810" y="20844"/>
                    <a:pt x="3392" y="21458"/>
                  </a:cubicBezTo>
                  <a:cubicBezTo>
                    <a:pt x="3258" y="21502"/>
                    <a:pt x="3124" y="21502"/>
                    <a:pt x="2990" y="21502"/>
                  </a:cubicBezTo>
                  <a:close/>
                  <a:moveTo>
                    <a:pt x="2990" y="517"/>
                  </a:moveTo>
                  <a:cubicBezTo>
                    <a:pt x="2365" y="517"/>
                    <a:pt x="1785" y="736"/>
                    <a:pt x="1294" y="1131"/>
                  </a:cubicBezTo>
                  <a:cubicBezTo>
                    <a:pt x="714" y="1614"/>
                    <a:pt x="402" y="2317"/>
                    <a:pt x="402" y="3019"/>
                  </a:cubicBezTo>
                  <a:lnTo>
                    <a:pt x="402" y="18561"/>
                  </a:lnTo>
                  <a:cubicBezTo>
                    <a:pt x="402" y="19307"/>
                    <a:pt x="714" y="19965"/>
                    <a:pt x="1294" y="20448"/>
                  </a:cubicBezTo>
                  <a:cubicBezTo>
                    <a:pt x="1874" y="20931"/>
                    <a:pt x="2588" y="21151"/>
                    <a:pt x="3347" y="21063"/>
                  </a:cubicBezTo>
                  <a:cubicBezTo>
                    <a:pt x="7721" y="20448"/>
                    <a:pt x="12228" y="20009"/>
                    <a:pt x="16691" y="19702"/>
                  </a:cubicBezTo>
                  <a:cubicBezTo>
                    <a:pt x="18030" y="19614"/>
                    <a:pt x="19056" y="18517"/>
                    <a:pt x="19056" y="17200"/>
                  </a:cubicBezTo>
                  <a:lnTo>
                    <a:pt x="19056" y="12853"/>
                  </a:lnTo>
                  <a:cubicBezTo>
                    <a:pt x="19056" y="12809"/>
                    <a:pt x="19101" y="12722"/>
                    <a:pt x="19101" y="12678"/>
                  </a:cubicBezTo>
                  <a:lnTo>
                    <a:pt x="21020" y="10790"/>
                  </a:lnTo>
                  <a:lnTo>
                    <a:pt x="19101" y="8902"/>
                  </a:lnTo>
                  <a:cubicBezTo>
                    <a:pt x="19056" y="8858"/>
                    <a:pt x="19056" y="8814"/>
                    <a:pt x="19056" y="8726"/>
                  </a:cubicBezTo>
                  <a:lnTo>
                    <a:pt x="19056" y="4380"/>
                  </a:lnTo>
                  <a:cubicBezTo>
                    <a:pt x="19056" y="3063"/>
                    <a:pt x="18030" y="1965"/>
                    <a:pt x="16691" y="1878"/>
                  </a:cubicBezTo>
                  <a:cubicBezTo>
                    <a:pt x="12228" y="1570"/>
                    <a:pt x="7721" y="1131"/>
                    <a:pt x="3347" y="517"/>
                  </a:cubicBezTo>
                  <a:cubicBezTo>
                    <a:pt x="3213" y="517"/>
                    <a:pt x="3124" y="517"/>
                    <a:pt x="2990" y="517"/>
                  </a:cubicBezTo>
                  <a:close/>
                </a:path>
              </a:pathLst>
            </a:custGeom>
            <a:solidFill>
              <a:srgbClr val="244470"/>
            </a:solidFill>
            <a:ln>
              <a:noFill/>
            </a:ln>
          </p:spPr>
          <p:txBody>
            <a:bodyPr spcFirstLastPara="1" wrap="square" lIns="32175" tIns="32175" rIns="32175" bIns="32175" anchor="ctr" anchorCtr="0">
              <a:noAutofit/>
            </a:bodyPr>
            <a:lstStyle/>
            <a:p>
              <a:pPr marL="0" marR="0" lvl="0" indent="0" algn="l" rtl="0">
                <a:spcBef>
                  <a:spcPts val="0"/>
                </a:spcBef>
                <a:spcAft>
                  <a:spcPts val="0"/>
                </a:spcAft>
                <a:buNone/>
                <a:defRPr/>
              </a:pPr>
              <a:endParaRPr sz="1500">
                <a:solidFill>
                  <a:srgbClr val="000000"/>
                </a:solidFill>
                <a:latin typeface="Calibri"/>
                <a:ea typeface="Calibri"/>
                <a:cs typeface="Calibri"/>
              </a:endParaRPr>
            </a:p>
          </p:txBody>
        </p:sp>
        <p:sp>
          <p:nvSpPr>
            <p:cNvPr id="409" name="Google Shape;409;p44"/>
            <p:cNvSpPr/>
            <p:nvPr/>
          </p:nvSpPr>
          <p:spPr bwMode="auto">
            <a:xfrm>
              <a:off x="28879798" y="12489159"/>
              <a:ext cx="615977" cy="709913"/>
            </a:xfrm>
            <a:custGeom>
              <a:avLst/>
              <a:gdLst/>
              <a:ahLst/>
              <a:cxnLst/>
              <a:rect l="l" t="t" r="r" b="b"/>
              <a:pathLst>
                <a:path w="21600" h="21506" fill="norm" stroke="1" extrusionOk="0">
                  <a:moveTo>
                    <a:pt x="16567" y="21501"/>
                  </a:moveTo>
                  <a:cubicBezTo>
                    <a:pt x="16523" y="21501"/>
                    <a:pt x="16478" y="21501"/>
                    <a:pt x="16434" y="21501"/>
                  </a:cubicBezTo>
                  <a:cubicBezTo>
                    <a:pt x="12025" y="21293"/>
                    <a:pt x="7571" y="21293"/>
                    <a:pt x="3118" y="21501"/>
                  </a:cubicBezTo>
                  <a:cubicBezTo>
                    <a:pt x="2316" y="21553"/>
                    <a:pt x="1514" y="21190"/>
                    <a:pt x="935" y="20515"/>
                  </a:cubicBezTo>
                  <a:cubicBezTo>
                    <a:pt x="356" y="19840"/>
                    <a:pt x="0" y="18957"/>
                    <a:pt x="0" y="17970"/>
                  </a:cubicBezTo>
                  <a:cubicBezTo>
                    <a:pt x="0" y="17815"/>
                    <a:pt x="89" y="17711"/>
                    <a:pt x="223" y="17711"/>
                  </a:cubicBezTo>
                  <a:cubicBezTo>
                    <a:pt x="356" y="17711"/>
                    <a:pt x="445" y="17815"/>
                    <a:pt x="445" y="17970"/>
                  </a:cubicBezTo>
                  <a:cubicBezTo>
                    <a:pt x="445" y="18801"/>
                    <a:pt x="713" y="19528"/>
                    <a:pt x="1247" y="20099"/>
                  </a:cubicBezTo>
                  <a:cubicBezTo>
                    <a:pt x="1737" y="20670"/>
                    <a:pt x="2405" y="20930"/>
                    <a:pt x="3118" y="20930"/>
                  </a:cubicBezTo>
                  <a:cubicBezTo>
                    <a:pt x="7527" y="20722"/>
                    <a:pt x="12025" y="20722"/>
                    <a:pt x="16434" y="20930"/>
                  </a:cubicBezTo>
                  <a:cubicBezTo>
                    <a:pt x="17146" y="20982"/>
                    <a:pt x="17770" y="20670"/>
                    <a:pt x="18304" y="20099"/>
                  </a:cubicBezTo>
                  <a:cubicBezTo>
                    <a:pt x="18794" y="19528"/>
                    <a:pt x="19106" y="18749"/>
                    <a:pt x="19106" y="17970"/>
                  </a:cubicBezTo>
                  <a:lnTo>
                    <a:pt x="19106" y="13193"/>
                  </a:lnTo>
                  <a:cubicBezTo>
                    <a:pt x="19106" y="13141"/>
                    <a:pt x="19151" y="13038"/>
                    <a:pt x="19151" y="12986"/>
                  </a:cubicBezTo>
                  <a:lnTo>
                    <a:pt x="21066" y="10753"/>
                  </a:lnTo>
                  <a:lnTo>
                    <a:pt x="19151" y="8520"/>
                  </a:lnTo>
                  <a:cubicBezTo>
                    <a:pt x="19106" y="8468"/>
                    <a:pt x="19106" y="8416"/>
                    <a:pt x="19106" y="8313"/>
                  </a:cubicBezTo>
                  <a:lnTo>
                    <a:pt x="19106" y="3536"/>
                  </a:lnTo>
                  <a:cubicBezTo>
                    <a:pt x="19106" y="2705"/>
                    <a:pt x="18839" y="1978"/>
                    <a:pt x="18304" y="1407"/>
                  </a:cubicBezTo>
                  <a:cubicBezTo>
                    <a:pt x="17814" y="836"/>
                    <a:pt x="17146" y="576"/>
                    <a:pt x="16434" y="576"/>
                  </a:cubicBezTo>
                  <a:cubicBezTo>
                    <a:pt x="12025" y="784"/>
                    <a:pt x="7527" y="784"/>
                    <a:pt x="3118" y="576"/>
                  </a:cubicBezTo>
                  <a:cubicBezTo>
                    <a:pt x="2405" y="524"/>
                    <a:pt x="1781" y="836"/>
                    <a:pt x="1247" y="1407"/>
                  </a:cubicBezTo>
                  <a:cubicBezTo>
                    <a:pt x="757" y="1978"/>
                    <a:pt x="445" y="2757"/>
                    <a:pt x="445" y="3536"/>
                  </a:cubicBezTo>
                  <a:cubicBezTo>
                    <a:pt x="445" y="3691"/>
                    <a:pt x="356" y="3795"/>
                    <a:pt x="223" y="3795"/>
                  </a:cubicBezTo>
                  <a:cubicBezTo>
                    <a:pt x="89" y="3795"/>
                    <a:pt x="0" y="3691"/>
                    <a:pt x="0" y="3536"/>
                  </a:cubicBezTo>
                  <a:cubicBezTo>
                    <a:pt x="0" y="2601"/>
                    <a:pt x="312" y="1666"/>
                    <a:pt x="935" y="991"/>
                  </a:cubicBezTo>
                  <a:cubicBezTo>
                    <a:pt x="1514" y="316"/>
                    <a:pt x="2316" y="5"/>
                    <a:pt x="3118" y="5"/>
                  </a:cubicBezTo>
                  <a:cubicBezTo>
                    <a:pt x="7527" y="213"/>
                    <a:pt x="11980" y="213"/>
                    <a:pt x="16434" y="5"/>
                  </a:cubicBezTo>
                  <a:cubicBezTo>
                    <a:pt x="17235" y="-47"/>
                    <a:pt x="18037" y="316"/>
                    <a:pt x="18616" y="991"/>
                  </a:cubicBezTo>
                  <a:cubicBezTo>
                    <a:pt x="19195" y="1666"/>
                    <a:pt x="19551" y="2549"/>
                    <a:pt x="19551" y="3536"/>
                  </a:cubicBezTo>
                  <a:lnTo>
                    <a:pt x="19551" y="8209"/>
                  </a:lnTo>
                  <a:lnTo>
                    <a:pt x="21555" y="10545"/>
                  </a:lnTo>
                  <a:cubicBezTo>
                    <a:pt x="21600" y="10597"/>
                    <a:pt x="21600" y="10649"/>
                    <a:pt x="21600" y="10753"/>
                  </a:cubicBezTo>
                  <a:cubicBezTo>
                    <a:pt x="21600" y="10857"/>
                    <a:pt x="21555" y="10909"/>
                    <a:pt x="21555" y="10961"/>
                  </a:cubicBezTo>
                  <a:lnTo>
                    <a:pt x="19551" y="13297"/>
                  </a:lnTo>
                  <a:lnTo>
                    <a:pt x="19551" y="17970"/>
                  </a:lnTo>
                  <a:cubicBezTo>
                    <a:pt x="19551" y="18905"/>
                    <a:pt x="19240" y="19840"/>
                    <a:pt x="18616" y="20515"/>
                  </a:cubicBezTo>
                  <a:cubicBezTo>
                    <a:pt x="18082" y="21138"/>
                    <a:pt x="17369" y="21501"/>
                    <a:pt x="16567" y="21501"/>
                  </a:cubicBezTo>
                  <a:close/>
                </a:path>
              </a:pathLst>
            </a:custGeom>
            <a:solidFill>
              <a:srgbClr val="FBA91E"/>
            </a:solidFill>
            <a:ln>
              <a:noFill/>
            </a:ln>
          </p:spPr>
          <p:txBody>
            <a:bodyPr spcFirstLastPara="1" wrap="square" lIns="32175" tIns="32175" rIns="32175" bIns="32175" anchor="ctr" anchorCtr="0">
              <a:noAutofit/>
            </a:bodyPr>
            <a:lstStyle/>
            <a:p>
              <a:pPr marL="0" marR="0" lvl="0" indent="0" algn="l" rtl="0">
                <a:spcBef>
                  <a:spcPts val="0"/>
                </a:spcBef>
                <a:spcAft>
                  <a:spcPts val="0"/>
                </a:spcAft>
                <a:buNone/>
                <a:defRPr/>
              </a:pPr>
              <a:endParaRPr sz="1500">
                <a:solidFill>
                  <a:srgbClr val="000000"/>
                </a:solidFill>
                <a:latin typeface="Calibri"/>
                <a:ea typeface="Calibri"/>
                <a:cs typeface="Calibri"/>
              </a:endParaRPr>
            </a:p>
          </p:txBody>
        </p:sp>
      </p:grpSp>
      <p:sp>
        <p:nvSpPr>
          <p:cNvPr id="1953601354" name="Google Shape;410;p44"/>
          <p:cNvSpPr txBox="1"/>
          <p:nvPr/>
        </p:nvSpPr>
        <p:spPr bwMode="auto">
          <a:xfrm>
            <a:off x="3920861" y="2098816"/>
            <a:ext cx="1302300" cy="3900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defRPr/>
            </a:pPr>
            <a:r>
              <a:rPr lang="en" sz="1000" b="1">
                <a:solidFill>
                  <a:srgbClr val="595959"/>
                </a:solidFill>
                <a:latin typeface="Calibri"/>
                <a:ea typeface="Calibri"/>
                <a:cs typeface="Calibri"/>
              </a:rPr>
              <a:t>29209 total entries</a:t>
            </a:r>
            <a:endParaRPr sz="1000" b="1">
              <a:solidFill>
                <a:srgbClr val="595959"/>
              </a:solidFill>
              <a:latin typeface="Calibri"/>
              <a:ea typeface="Calibri"/>
              <a:cs typeface="Calibri"/>
            </a:endParaRPr>
          </a:p>
          <a:p>
            <a:pPr marL="0" marR="0" lvl="0" indent="0" algn="ctr" rtl="0">
              <a:spcBef>
                <a:spcPts val="0"/>
              </a:spcBef>
              <a:spcAft>
                <a:spcPts val="0"/>
              </a:spcAft>
              <a:buNone/>
              <a:defRPr/>
            </a:pPr>
            <a:r>
              <a:rPr lang="en" sz="1000" b="1">
                <a:solidFill>
                  <a:srgbClr val="595959"/>
                </a:solidFill>
                <a:latin typeface="Calibri"/>
                <a:ea typeface="Calibri"/>
                <a:cs typeface="Calibri"/>
              </a:rPr>
              <a:t>68 total features </a:t>
            </a:r>
            <a:endParaRPr sz="1200" b="1"/>
          </a:p>
        </p:txBody>
      </p:sp>
      <p:grpSp>
        <p:nvGrpSpPr>
          <p:cNvPr id="607115826" name="Google Shape;411;p44"/>
          <p:cNvGrpSpPr/>
          <p:nvPr/>
        </p:nvGrpSpPr>
        <p:grpSpPr bwMode="auto">
          <a:xfrm>
            <a:off x="6157173" y="1633163"/>
            <a:ext cx="1302201" cy="1853264"/>
            <a:chOff x="332965" y="2001112"/>
            <a:chExt cx="2975100" cy="2194511"/>
          </a:xfrm>
        </p:grpSpPr>
        <p:sp>
          <p:nvSpPr>
            <p:cNvPr id="412" name="Google Shape;412;p44"/>
            <p:cNvSpPr txBox="1"/>
            <p:nvPr/>
          </p:nvSpPr>
          <p:spPr bwMode="auto">
            <a:xfrm>
              <a:off x="638178" y="2001112"/>
              <a:ext cx="2364600" cy="369300"/>
            </a:xfrm>
            <a:prstGeom prst="rect">
              <a:avLst/>
            </a:prstGeom>
            <a:noFill/>
            <a:ln>
              <a:noFill/>
            </a:ln>
          </p:spPr>
          <p:txBody>
            <a:bodyPr spcFirstLastPara="1" wrap="square" lIns="0" tIns="38600" rIns="0" bIns="38600" anchor="b" anchorCtr="0">
              <a:spAutoFit/>
            </a:bodyPr>
            <a:lstStyle/>
            <a:p>
              <a:pPr marL="0" marR="0" lvl="0" indent="0" algn="l" rtl="0">
                <a:spcBef>
                  <a:spcPts val="0"/>
                </a:spcBef>
                <a:spcAft>
                  <a:spcPts val="0"/>
                </a:spcAft>
                <a:buNone/>
                <a:defRPr/>
              </a:pPr>
              <a:r>
                <a:rPr lang="en" sz="1500" b="1">
                  <a:latin typeface="Calibri"/>
                  <a:ea typeface="Calibri"/>
                  <a:cs typeface="Calibri"/>
                </a:rPr>
                <a:t>Applications</a:t>
              </a:r>
              <a:endParaRPr sz="1200"/>
            </a:p>
          </p:txBody>
        </p:sp>
        <p:sp>
          <p:nvSpPr>
            <p:cNvPr id="413" name="Google Shape;413;p44"/>
            <p:cNvSpPr txBox="1"/>
            <p:nvPr/>
          </p:nvSpPr>
          <p:spPr bwMode="auto">
            <a:xfrm>
              <a:off x="332965" y="2552523"/>
              <a:ext cx="2975100" cy="16431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defRPr/>
              </a:pPr>
              <a:r>
                <a:rPr lang="en" sz="1200" b="1">
                  <a:solidFill>
                    <a:srgbClr val="595959"/>
                  </a:solidFill>
                  <a:latin typeface="Calibri"/>
                  <a:ea typeface="Calibri"/>
                  <a:cs typeface="Calibri"/>
                </a:rPr>
                <a:t>Classification</a:t>
              </a:r>
              <a:r>
                <a:rPr lang="en" sz="1200">
                  <a:solidFill>
                    <a:srgbClr val="595959"/>
                  </a:solidFill>
                  <a:latin typeface="Calibri"/>
                  <a:ea typeface="Calibri"/>
                  <a:cs typeface="Calibri"/>
                </a:rPr>
                <a:t> </a:t>
              </a:r>
              <a:endParaRPr sz="1200">
                <a:solidFill>
                  <a:srgbClr val="595959"/>
                </a:solidFill>
                <a:latin typeface="Calibri"/>
                <a:ea typeface="Calibri"/>
                <a:cs typeface="Calibri"/>
              </a:endParaRPr>
            </a:p>
            <a:p>
              <a:pPr marL="0" marR="0" lvl="0" indent="0" algn="ctr" rtl="0">
                <a:spcBef>
                  <a:spcPts val="0"/>
                </a:spcBef>
                <a:spcAft>
                  <a:spcPts val="0"/>
                </a:spcAft>
                <a:buNone/>
                <a:defRPr/>
              </a:pPr>
              <a:r>
                <a:rPr lang="en" sz="1000">
                  <a:solidFill>
                    <a:srgbClr val="595959"/>
                  </a:solidFill>
                  <a:latin typeface="Calibri"/>
                  <a:ea typeface="Calibri"/>
                  <a:cs typeface="Calibri"/>
                </a:rPr>
                <a:t>Prediction of Crystal Structure</a:t>
              </a:r>
              <a:endParaRPr sz="1000">
                <a:solidFill>
                  <a:srgbClr val="595959"/>
                </a:solidFill>
                <a:latin typeface="Calibri"/>
                <a:ea typeface="Calibri"/>
                <a:cs typeface="Calibri"/>
              </a:endParaRPr>
            </a:p>
            <a:p>
              <a:pPr marL="0" marR="0" lvl="0" indent="0" algn="ctr" rtl="0">
                <a:spcBef>
                  <a:spcPts val="0"/>
                </a:spcBef>
                <a:spcAft>
                  <a:spcPts val="0"/>
                </a:spcAft>
                <a:buNone/>
                <a:defRPr/>
              </a:pPr>
              <a:endParaRPr sz="1000">
                <a:solidFill>
                  <a:srgbClr val="595959"/>
                </a:solidFill>
                <a:latin typeface="Calibri"/>
                <a:ea typeface="Calibri"/>
                <a:cs typeface="Calibri"/>
              </a:endParaRPr>
            </a:p>
            <a:p>
              <a:pPr marL="0" marR="0" lvl="0" indent="0" algn="ctr" rtl="0">
                <a:spcBef>
                  <a:spcPts val="0"/>
                </a:spcBef>
                <a:spcAft>
                  <a:spcPts val="0"/>
                </a:spcAft>
                <a:buNone/>
                <a:defRPr/>
              </a:pPr>
              <a:r>
                <a:rPr lang="en" sz="1200" b="1">
                  <a:solidFill>
                    <a:srgbClr val="595959"/>
                  </a:solidFill>
                  <a:latin typeface="Calibri"/>
                  <a:ea typeface="Calibri"/>
                  <a:cs typeface="Calibri"/>
                </a:rPr>
                <a:t>Regression</a:t>
              </a:r>
              <a:br>
                <a:rPr lang="en" sz="1000">
                  <a:solidFill>
                    <a:srgbClr val="595959"/>
                  </a:solidFill>
                  <a:latin typeface="Calibri"/>
                  <a:ea typeface="Calibri"/>
                  <a:cs typeface="Calibri"/>
                </a:rPr>
              </a:br>
              <a:r>
                <a:rPr lang="en" sz="1000">
                  <a:solidFill>
                    <a:srgbClr val="595959"/>
                  </a:solidFill>
                  <a:latin typeface="Calibri"/>
                  <a:ea typeface="Calibri"/>
                  <a:cs typeface="Calibri"/>
                </a:rPr>
                <a:t>Band Gap Energy </a:t>
              </a:r>
              <a:endParaRPr sz="1000">
                <a:solidFill>
                  <a:srgbClr val="595959"/>
                </a:solidFill>
                <a:latin typeface="Calibri"/>
                <a:ea typeface="Calibri"/>
                <a:cs typeface="Calibri"/>
              </a:endParaRPr>
            </a:p>
            <a:p>
              <a:pPr marL="0" marR="0" lvl="0" indent="0" algn="ctr" rtl="0">
                <a:spcBef>
                  <a:spcPts val="0"/>
                </a:spcBef>
                <a:spcAft>
                  <a:spcPts val="0"/>
                </a:spcAft>
                <a:buNone/>
                <a:defRPr/>
              </a:pPr>
              <a:r>
                <a:rPr lang="en" sz="1000">
                  <a:solidFill>
                    <a:srgbClr val="595959"/>
                  </a:solidFill>
                  <a:latin typeface="Calibri"/>
                  <a:ea typeface="Calibri"/>
                  <a:cs typeface="Calibri"/>
                </a:rPr>
                <a:t>Formation Energy</a:t>
              </a:r>
              <a:br>
                <a:rPr lang="en" sz="1000">
                  <a:solidFill>
                    <a:srgbClr val="595959"/>
                  </a:solidFill>
                  <a:latin typeface="Calibri"/>
                  <a:ea typeface="Calibri"/>
                  <a:cs typeface="Calibri"/>
                </a:rPr>
              </a:br>
              <a:endParaRPr sz="1000">
                <a:solidFill>
                  <a:srgbClr val="595959"/>
                </a:solidFill>
                <a:latin typeface="Calibri"/>
                <a:ea typeface="Calibri"/>
                <a:cs typeface="Calibri"/>
              </a:endParaRPr>
            </a:p>
          </p:txBody>
        </p:sp>
      </p:grpSp>
      <p:grpSp>
        <p:nvGrpSpPr>
          <p:cNvPr id="2110957332" name="Google Shape;414;p44"/>
          <p:cNvGrpSpPr/>
          <p:nvPr/>
        </p:nvGrpSpPr>
        <p:grpSpPr bwMode="auto">
          <a:xfrm>
            <a:off x="1607626" y="1594853"/>
            <a:ext cx="1572638" cy="2363835"/>
            <a:chOff x="-26593" y="1955741"/>
            <a:chExt cx="2975100" cy="2799094"/>
          </a:xfrm>
        </p:grpSpPr>
        <p:sp>
          <p:nvSpPr>
            <p:cNvPr id="415" name="Google Shape;415;p44"/>
            <p:cNvSpPr txBox="1"/>
            <p:nvPr/>
          </p:nvSpPr>
          <p:spPr bwMode="auto">
            <a:xfrm>
              <a:off x="14873" y="1955741"/>
              <a:ext cx="2926200" cy="369300"/>
            </a:xfrm>
            <a:prstGeom prst="rect">
              <a:avLst/>
            </a:prstGeom>
            <a:noFill/>
            <a:ln>
              <a:noFill/>
            </a:ln>
          </p:spPr>
          <p:txBody>
            <a:bodyPr spcFirstLastPara="1" wrap="square" lIns="0" tIns="38600" rIns="0" bIns="38600" anchor="b" anchorCtr="0">
              <a:spAutoFit/>
            </a:bodyPr>
            <a:lstStyle/>
            <a:p>
              <a:pPr marL="0" marR="0" lvl="0" indent="0" algn="ctr" rtl="0">
                <a:spcBef>
                  <a:spcPts val="0"/>
                </a:spcBef>
                <a:spcAft>
                  <a:spcPts val="0"/>
                </a:spcAft>
                <a:buNone/>
                <a:defRPr/>
              </a:pPr>
              <a:r>
                <a:rPr lang="en" sz="1500" b="1">
                  <a:latin typeface="Calibri"/>
                  <a:ea typeface="Calibri"/>
                  <a:cs typeface="Calibri"/>
                </a:rPr>
                <a:t>Dataset Origins</a:t>
              </a:r>
              <a:endParaRPr sz="1200"/>
            </a:p>
          </p:txBody>
        </p:sp>
        <p:sp>
          <p:nvSpPr>
            <p:cNvPr id="416" name="Google Shape;416;p44"/>
            <p:cNvSpPr txBox="1"/>
            <p:nvPr/>
          </p:nvSpPr>
          <p:spPr bwMode="auto">
            <a:xfrm>
              <a:off x="-26593" y="2521336"/>
              <a:ext cx="2975100" cy="22335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defRPr/>
              </a:pPr>
              <a:r>
                <a:rPr lang="en" sz="1200">
                  <a:solidFill>
                    <a:srgbClr val="595959"/>
                  </a:solidFill>
                  <a:latin typeface="Calibri"/>
                  <a:ea typeface="Calibri"/>
                  <a:cs typeface="Calibri"/>
                </a:rPr>
                <a:t>OQMD (Open Quantum Materials Database)</a:t>
              </a:r>
              <a:endParaRPr sz="1200">
                <a:solidFill>
                  <a:srgbClr val="595959"/>
                </a:solidFill>
                <a:latin typeface="Calibri"/>
                <a:ea typeface="Calibri"/>
                <a:cs typeface="Calibri"/>
              </a:endParaRPr>
            </a:p>
            <a:p>
              <a:pPr marL="0" marR="0" lvl="0" indent="0" algn="ctr" rtl="0">
                <a:spcBef>
                  <a:spcPts val="0"/>
                </a:spcBef>
                <a:spcAft>
                  <a:spcPts val="0"/>
                </a:spcAft>
                <a:buNone/>
                <a:defRPr/>
              </a:pPr>
              <a:r>
                <a:rPr lang="en" sz="1000" b="1">
                  <a:solidFill>
                    <a:srgbClr val="595959"/>
                  </a:solidFill>
                  <a:latin typeface="Calibri"/>
                  <a:ea typeface="Calibri"/>
                  <a:cs typeface="Calibri"/>
                </a:rPr>
                <a:t>16323 entries</a:t>
              </a:r>
              <a:endParaRPr sz="1000" b="1">
                <a:solidFill>
                  <a:srgbClr val="595959"/>
                </a:solidFill>
                <a:latin typeface="Calibri"/>
                <a:ea typeface="Calibri"/>
                <a:cs typeface="Calibri"/>
              </a:endParaRPr>
            </a:p>
            <a:p>
              <a:pPr marL="0" marR="0" lvl="0" indent="0" algn="ctr" rtl="0">
                <a:spcBef>
                  <a:spcPts val="0"/>
                </a:spcBef>
                <a:spcAft>
                  <a:spcPts val="0"/>
                </a:spcAft>
                <a:buNone/>
                <a:defRPr/>
              </a:pPr>
              <a:r>
                <a:rPr lang="en" sz="1000" b="1">
                  <a:solidFill>
                    <a:srgbClr val="595959"/>
                  </a:solidFill>
                  <a:latin typeface="Calibri"/>
                  <a:ea typeface="Calibri"/>
                  <a:cs typeface="Calibri"/>
                </a:rPr>
                <a:t>65 features</a:t>
              </a:r>
              <a:endParaRPr sz="1000" b="1">
                <a:solidFill>
                  <a:srgbClr val="595959"/>
                </a:solidFill>
                <a:latin typeface="Calibri"/>
                <a:ea typeface="Calibri"/>
                <a:cs typeface="Calibri"/>
              </a:endParaRPr>
            </a:p>
            <a:p>
              <a:pPr marL="0" marR="0" lvl="0" indent="0" algn="ctr" rtl="0">
                <a:spcBef>
                  <a:spcPts val="0"/>
                </a:spcBef>
                <a:spcAft>
                  <a:spcPts val="0"/>
                </a:spcAft>
                <a:buNone/>
                <a:defRPr/>
              </a:pPr>
              <a:endParaRPr sz="1000">
                <a:solidFill>
                  <a:srgbClr val="595959"/>
                </a:solidFill>
                <a:latin typeface="Calibri"/>
                <a:ea typeface="Calibri"/>
                <a:cs typeface="Calibri"/>
              </a:endParaRPr>
            </a:p>
            <a:p>
              <a:pPr marL="0" marR="0" lvl="0" indent="0" algn="ctr" rtl="0">
                <a:spcBef>
                  <a:spcPts val="0"/>
                </a:spcBef>
                <a:spcAft>
                  <a:spcPts val="0"/>
                </a:spcAft>
                <a:buNone/>
                <a:defRPr/>
              </a:pPr>
              <a:r>
                <a:rPr lang="en" sz="1200">
                  <a:solidFill>
                    <a:srgbClr val="595959"/>
                  </a:solidFill>
                  <a:latin typeface="Calibri"/>
                  <a:ea typeface="Calibri"/>
                  <a:cs typeface="Calibri"/>
                </a:rPr>
                <a:t>ABC3 Dataset</a:t>
              </a:r>
              <a:endParaRPr sz="1200">
                <a:solidFill>
                  <a:srgbClr val="595959"/>
                </a:solidFill>
                <a:latin typeface="Calibri"/>
                <a:ea typeface="Calibri"/>
                <a:cs typeface="Calibri"/>
              </a:endParaRPr>
            </a:p>
            <a:p>
              <a:pPr marL="0" marR="0" lvl="0" indent="0" algn="ctr" rtl="0">
                <a:spcBef>
                  <a:spcPts val="0"/>
                </a:spcBef>
                <a:spcAft>
                  <a:spcPts val="0"/>
                </a:spcAft>
                <a:buNone/>
                <a:defRPr/>
              </a:pPr>
              <a:r>
                <a:rPr lang="en" sz="1000" b="1">
                  <a:solidFill>
                    <a:srgbClr val="595959"/>
                  </a:solidFill>
                  <a:latin typeface="Calibri"/>
                  <a:ea typeface="Calibri"/>
                  <a:cs typeface="Calibri"/>
                </a:rPr>
                <a:t>4557 entries</a:t>
              </a:r>
              <a:endParaRPr sz="1000" b="1">
                <a:solidFill>
                  <a:srgbClr val="595959"/>
                </a:solidFill>
                <a:latin typeface="Calibri"/>
                <a:ea typeface="Calibri"/>
                <a:cs typeface="Calibri"/>
              </a:endParaRPr>
            </a:p>
            <a:p>
              <a:pPr marL="0" marR="0" lvl="0" indent="0" algn="ctr" rtl="0">
                <a:spcBef>
                  <a:spcPts val="0"/>
                </a:spcBef>
                <a:spcAft>
                  <a:spcPts val="0"/>
                </a:spcAft>
                <a:buNone/>
                <a:defRPr/>
              </a:pPr>
              <a:r>
                <a:rPr lang="en" sz="1000" b="1">
                  <a:solidFill>
                    <a:srgbClr val="595959"/>
                  </a:solidFill>
                  <a:latin typeface="Calibri"/>
                  <a:ea typeface="Calibri"/>
                  <a:cs typeface="Calibri"/>
                </a:rPr>
                <a:t>23 features</a:t>
              </a:r>
              <a:endParaRPr sz="1000" b="1">
                <a:solidFill>
                  <a:srgbClr val="595959"/>
                </a:solidFill>
                <a:latin typeface="Calibri"/>
                <a:ea typeface="Calibri"/>
                <a:cs typeface="Calibri"/>
              </a:endParaRPr>
            </a:p>
            <a:p>
              <a:pPr marL="0" marR="0" lvl="0" indent="0" algn="l" rtl="0">
                <a:spcBef>
                  <a:spcPts val="0"/>
                </a:spcBef>
                <a:spcAft>
                  <a:spcPts val="0"/>
                </a:spcAft>
                <a:buNone/>
                <a:defRPr/>
              </a:pPr>
              <a:endParaRPr sz="1000">
                <a:solidFill>
                  <a:srgbClr val="595959"/>
                </a:solidFill>
                <a:latin typeface="Calibri"/>
                <a:ea typeface="Calibri"/>
                <a:cs typeface="Calibri"/>
              </a:endParaRPr>
            </a:p>
            <a:p>
              <a:pPr marL="0" marR="0" lvl="0" indent="0" algn="l" rtl="0">
                <a:spcBef>
                  <a:spcPts val="0"/>
                </a:spcBef>
                <a:spcAft>
                  <a:spcPts val="0"/>
                </a:spcAft>
                <a:buNone/>
                <a:defRPr/>
              </a:pPr>
              <a:endParaRPr sz="1000">
                <a:solidFill>
                  <a:srgbClr val="595959"/>
                </a:solidFill>
                <a:latin typeface="Calibri"/>
                <a:ea typeface="Calibri"/>
                <a:cs typeface="Calibri"/>
              </a:endParaRPr>
            </a:p>
            <a:p>
              <a:pPr marL="0" marR="0" lvl="0" indent="0" algn="l" rtl="0">
                <a:spcBef>
                  <a:spcPts val="0"/>
                </a:spcBef>
                <a:spcAft>
                  <a:spcPts val="0"/>
                </a:spcAft>
                <a:buNone/>
                <a:defRPr/>
              </a:pPr>
              <a:endParaRPr sz="1000">
                <a:solidFill>
                  <a:srgbClr val="595959"/>
                </a:solidFill>
                <a:latin typeface="Calibri"/>
                <a:ea typeface="Calibri"/>
                <a:cs typeface="Calibri"/>
              </a:endParaRPr>
            </a:p>
          </p:txBody>
        </p:sp>
      </p:grpSp>
      <p:sp>
        <p:nvSpPr>
          <p:cNvPr id="166154004" name="Google Shape;417;p44"/>
          <p:cNvSpPr txBox="1"/>
          <p:nvPr/>
        </p:nvSpPr>
        <p:spPr bwMode="auto">
          <a:xfrm>
            <a:off x="3874500" y="1516100"/>
            <a:ext cx="1395000" cy="546000"/>
          </a:xfrm>
          <a:prstGeom prst="rect">
            <a:avLst/>
          </a:prstGeom>
          <a:noFill/>
          <a:ln>
            <a:noFill/>
          </a:ln>
        </p:spPr>
        <p:txBody>
          <a:bodyPr spcFirstLastPara="1" wrap="square" lIns="0" tIns="38600" rIns="0" bIns="38600" anchor="b" anchorCtr="0">
            <a:spAutoFit/>
          </a:bodyPr>
          <a:lstStyle/>
          <a:p>
            <a:pPr marL="0" marR="0" lvl="0" indent="0" algn="ctr" rtl="0">
              <a:spcBef>
                <a:spcPts val="0"/>
              </a:spcBef>
              <a:spcAft>
                <a:spcPts val="0"/>
              </a:spcAft>
              <a:buNone/>
              <a:defRPr/>
            </a:pPr>
            <a:r>
              <a:rPr lang="en" sz="1500" b="1">
                <a:latin typeface="Calibri"/>
                <a:ea typeface="Calibri"/>
                <a:cs typeface="Calibri"/>
              </a:rPr>
              <a:t>Combined Dataset</a:t>
            </a:r>
            <a:endParaRPr sz="1200"/>
          </a:p>
        </p:txBody>
      </p:sp>
      <p:pic>
        <p:nvPicPr>
          <p:cNvPr id="256913126" name="Google Shape;418;p44" title="Untitled design.png"/>
          <p:cNvPicPr/>
          <p:nvPr/>
        </p:nvPicPr>
        <p:blipFill>
          <a:blip r:embed="rId4">
            <a:alphaModFix/>
          </a:blip>
          <a:srcRect l="26599" t="7186" r="25619" b="7866"/>
          <a:stretch/>
        </p:blipFill>
        <p:spPr bwMode="auto">
          <a:xfrm>
            <a:off x="3950500" y="2599675"/>
            <a:ext cx="1242994" cy="1243099"/>
          </a:xfrm>
          <a:prstGeom prst="rect">
            <a:avLst/>
          </a:prstGeom>
          <a:noFill/>
          <a:ln>
            <a:noFill/>
          </a:ln>
        </p:spPr>
      </p:pic>
      <p:sp>
        <p:nvSpPr>
          <p:cNvPr id="1689200949" name="Google Shape;419;p44"/>
          <p:cNvSpPr txBox="1"/>
          <p:nvPr/>
        </p:nvSpPr>
        <p:spPr bwMode="auto">
          <a:xfrm>
            <a:off x="4116898" y="3313925"/>
            <a:ext cx="910200" cy="3900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defRPr/>
            </a:pPr>
            <a:r>
              <a:rPr lang="en" sz="1000" b="1">
                <a:solidFill>
                  <a:srgbClr val="595959"/>
                </a:solidFill>
                <a:latin typeface="Calibri"/>
                <a:ea typeface="Calibri"/>
                <a:cs typeface="Calibri"/>
              </a:rPr>
              <a:t>Physiochemical</a:t>
            </a:r>
            <a:endParaRPr sz="1000" b="1">
              <a:solidFill>
                <a:srgbClr val="595959"/>
              </a:solidFill>
              <a:latin typeface="Calibri"/>
              <a:ea typeface="Calibri"/>
              <a:cs typeface="Calibri"/>
            </a:endParaRPr>
          </a:p>
          <a:p>
            <a:pPr marL="0" marR="0" lvl="0" indent="0" algn="ctr" rtl="0">
              <a:spcBef>
                <a:spcPts val="0"/>
              </a:spcBef>
              <a:spcAft>
                <a:spcPts val="0"/>
              </a:spcAft>
              <a:buNone/>
              <a:defRPr/>
            </a:pPr>
            <a:r>
              <a:rPr lang="en" sz="1000" b="1">
                <a:solidFill>
                  <a:srgbClr val="595959"/>
                </a:solidFill>
                <a:latin typeface="Calibri"/>
                <a:ea typeface="Calibri"/>
                <a:cs typeface="Calibri"/>
              </a:rPr>
              <a:t>(55)</a:t>
            </a:r>
            <a:endParaRPr sz="1000" b="1">
              <a:solidFill>
                <a:srgbClr val="595959"/>
              </a:solidFill>
              <a:latin typeface="Calibri"/>
              <a:ea typeface="Calibri"/>
              <a:cs typeface="Calibri"/>
            </a:endParaRPr>
          </a:p>
        </p:txBody>
      </p:sp>
      <p:sp>
        <p:nvSpPr>
          <p:cNvPr id="212506871" name="Google Shape;420;p44"/>
          <p:cNvSpPr txBox="1"/>
          <p:nvPr/>
        </p:nvSpPr>
        <p:spPr bwMode="auto">
          <a:xfrm>
            <a:off x="4181099" y="2721825"/>
            <a:ext cx="390899" cy="3591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defRPr/>
            </a:pPr>
            <a:r>
              <a:rPr lang="en" sz="900" b="1">
                <a:solidFill>
                  <a:srgbClr val="595959"/>
                </a:solidFill>
                <a:latin typeface="Calibri"/>
                <a:ea typeface="Calibri"/>
                <a:cs typeface="Calibri"/>
              </a:rPr>
              <a:t>Other</a:t>
            </a:r>
            <a:endParaRPr sz="900" b="1">
              <a:solidFill>
                <a:srgbClr val="595959"/>
              </a:solidFill>
              <a:latin typeface="Calibri"/>
              <a:ea typeface="Calibri"/>
              <a:cs typeface="Calibri"/>
            </a:endParaRPr>
          </a:p>
          <a:p>
            <a:pPr marL="0" marR="0" lvl="0" indent="0" algn="ctr" rtl="0">
              <a:spcBef>
                <a:spcPts val="0"/>
              </a:spcBef>
              <a:spcAft>
                <a:spcPts val="0"/>
              </a:spcAft>
              <a:buNone/>
              <a:defRPr/>
            </a:pPr>
            <a:r>
              <a:rPr lang="en" sz="900" b="1">
                <a:solidFill>
                  <a:srgbClr val="595959"/>
                </a:solidFill>
                <a:latin typeface="Calibri"/>
                <a:ea typeface="Calibri"/>
                <a:cs typeface="Calibri"/>
              </a:rPr>
              <a:t>(13)</a:t>
            </a:r>
            <a:endParaRPr sz="900" b="1">
              <a:solidFill>
                <a:srgbClr val="595959"/>
              </a:solidFill>
              <a:latin typeface="Calibri"/>
              <a:ea typeface="Calibri"/>
              <a:cs typeface="Calibri"/>
            </a:endParaRPr>
          </a:p>
        </p:txBody>
      </p:sp>
      <p:sp>
        <p:nvSpPr>
          <p:cNvPr id="970204136" name="Google Shape;421;p44"/>
          <p:cNvSpPr txBox="1"/>
          <p:nvPr/>
        </p:nvSpPr>
        <p:spPr bwMode="auto">
          <a:xfrm>
            <a:off x="-134875" y="795375"/>
            <a:ext cx="3188100" cy="384900"/>
          </a:xfrm>
          <a:prstGeom prst="rect">
            <a:avLst/>
          </a:prstGeom>
          <a:noFill/>
          <a:ln>
            <a:noFill/>
          </a:ln>
        </p:spPr>
        <p:txBody>
          <a:bodyPr spcFirstLastPara="1" wrap="square" lIns="91425" tIns="91425" rIns="91425" bIns="91425" anchor="t" anchorCtr="0">
            <a:spAutoFit/>
          </a:bodyPr>
          <a:lstStyle/>
          <a:p>
            <a:pPr marL="457200" lvl="0" indent="0" algn="l" rtl="0">
              <a:lnSpc>
                <a:spcPct val="115833"/>
              </a:lnSpc>
              <a:spcBef>
                <a:spcPts val="0"/>
              </a:spcBef>
              <a:spcAft>
                <a:spcPts val="800"/>
              </a:spcAft>
              <a:buClr>
                <a:schemeClr val="dk1"/>
              </a:buClr>
              <a:buSzPts val="1100"/>
              <a:buFont typeface="Arial"/>
              <a:buNone/>
              <a:defRPr/>
            </a:pPr>
            <a:r>
              <a:rPr lang="en" sz="1300" b="1">
                <a:solidFill>
                  <a:schemeClr val="dk1"/>
                </a:solidFill>
                <a:latin typeface="Calibri"/>
                <a:ea typeface="Calibri"/>
                <a:cs typeface="Calibri"/>
              </a:rPr>
              <a:t>Chenebuah &amp; Chenebuah (2023):</a:t>
            </a:r>
            <a:endParaRPr sz="2100" b="1">
              <a:latin typeface="Calibri"/>
              <a:ea typeface="Calibri"/>
              <a:cs typeface="Calibri"/>
            </a:endParaRPr>
          </a:p>
        </p:txBody>
      </p:sp>
      <p:sp>
        <p:nvSpPr>
          <p:cNvPr id="1171463695" name="Google Shape;422;p44"/>
          <p:cNvSpPr txBox="1"/>
          <p:nvPr/>
        </p:nvSpPr>
        <p:spPr bwMode="auto">
          <a:xfrm>
            <a:off x="-134875" y="4274100"/>
            <a:ext cx="9144000" cy="646500"/>
          </a:xfrm>
          <a:prstGeom prst="rect">
            <a:avLst/>
          </a:prstGeom>
          <a:noFill/>
          <a:ln>
            <a:noFill/>
          </a:ln>
        </p:spPr>
        <p:txBody>
          <a:bodyPr spcFirstLastPara="1" wrap="square" lIns="91425" tIns="91425" rIns="91425" bIns="91425" anchor="t" anchorCtr="0">
            <a:spAutoFit/>
          </a:bodyPr>
          <a:lstStyle/>
          <a:p>
            <a:pPr marL="457200" lvl="0" indent="0" algn="l" rtl="0">
              <a:lnSpc>
                <a:spcPct val="100000"/>
              </a:lnSpc>
              <a:spcBef>
                <a:spcPts val="0"/>
              </a:spcBef>
              <a:spcAft>
                <a:spcPts val="0"/>
              </a:spcAft>
              <a:buNone/>
              <a:defRPr/>
            </a:pPr>
            <a:r>
              <a:rPr lang="en" sz="1000" b="1">
                <a:solidFill>
                  <a:schemeClr val="dk1"/>
                </a:solidFill>
              </a:rPr>
              <a:t>Reference-</a:t>
            </a:r>
            <a:endParaRPr sz="1000" b="1">
              <a:solidFill>
                <a:schemeClr val="dk1"/>
              </a:solidFill>
            </a:endParaRPr>
          </a:p>
          <a:p>
            <a:pPr marL="457200" lvl="0" indent="0" algn="l" rtl="0">
              <a:lnSpc>
                <a:spcPct val="100000"/>
              </a:lnSpc>
              <a:spcBef>
                <a:spcPts val="0"/>
              </a:spcBef>
              <a:spcAft>
                <a:spcPts val="0"/>
              </a:spcAft>
              <a:buNone/>
              <a:defRPr/>
            </a:pPr>
            <a:r>
              <a:rPr lang="en" sz="1000">
                <a:solidFill>
                  <a:schemeClr val="dk1"/>
                </a:solidFill>
              </a:rPr>
              <a:t>Chenebuah, E. T., &amp; Chenebuah, D. T. (2023). </a:t>
            </a:r>
            <a:r>
              <a:rPr lang="en" sz="1000" i="1">
                <a:solidFill>
                  <a:schemeClr val="dk1"/>
                </a:solidFill>
              </a:rPr>
              <a:t>An Inorganic ABX3 Perovskite Materials Dataset for Target Property Prediction and Classification Using Machine Learning</a:t>
            </a:r>
            <a:r>
              <a:rPr lang="en" sz="1000">
                <a:solidFill>
                  <a:schemeClr val="dk1"/>
                </a:solidFill>
              </a:rPr>
              <a:t>. [Preprint]. University of Ottawa &amp; University of Nigeria. Dataset available at</a:t>
            </a:r>
            <a:r>
              <a:rPr lang="en" sz="1000" u="sng">
                <a:solidFill>
                  <a:schemeClr val="dk1"/>
                </a:solidFill>
                <a:hlinkClick r:id="rId5" tooltip=""/>
              </a:rPr>
              <a:t> </a:t>
            </a:r>
            <a:r>
              <a:rPr lang="en" sz="1000" u="sng">
                <a:solidFill>
                  <a:srgbClr val="1155CC"/>
                </a:solidFill>
                <a:hlinkClick r:id="rId5" tooltip=""/>
              </a:rPr>
              <a:t>https://github.com/chenebuah/ML_abx3_dataset</a:t>
            </a:r>
            <a:endParaRPr sz="1000">
              <a:solidFill>
                <a:schemeClr val="dk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700265874" name="Google Shape;427;p45"/>
          <p:cNvSpPr txBox="1"/>
          <p:nvPr/>
        </p:nvSpPr>
        <p:spPr bwMode="auto">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DATASET &amp; PREPROCESSING</a:t>
            </a:r>
            <a:endParaRPr sz="1100">
              <a:solidFill>
                <a:schemeClr val="dk1"/>
              </a:solidFill>
            </a:endParaRPr>
          </a:p>
        </p:txBody>
      </p:sp>
      <p:graphicFrame>
        <p:nvGraphicFramePr>
          <p:cNvPr id="402900325" name="Google Shape;428;p45"/>
          <p:cNvGraphicFramePr>
            <a:graphicFrameLocks xmlns:a="http://schemas.openxmlformats.org/drawingml/2006/main"/>
          </p:cNvGraphicFramePr>
          <p:nvPr/>
        </p:nvGraphicFramePr>
        <p:xfrm>
          <a:off x="952500" y="1061900"/>
          <a:ext cx="7239000" cy="3577154"/>
        </p:xfrm>
        <a:graphic>
          <a:graphicData uri="http://schemas.openxmlformats.org/drawingml/2006/table">
            <a:tbl>
              <a:tblPr firstRow="0" firstCol="0" lastRow="0" lastCol="0" bandRow="0" bandCol="0">
                <a:tableStyleId>{3032CF4D-9CC3-4E76-84FB-A22FDB52ACE8}</a:tableStyleId>
                <a:noFill/>
              </a:tblPr>
              <a:tblGrid>
                <a:gridCol w="1234300"/>
                <a:gridCol w="6004700"/>
              </a:tblGrid>
              <a:tr h="381000">
                <a:tc>
                  <a:txBody>
                    <a:bodyPr/>
                    <a:p>
                      <a:pPr marL="0" lvl="0" indent="0" algn="ctr" rtl="0">
                        <a:lnSpc>
                          <a:spcPct val="115833"/>
                        </a:lnSpc>
                        <a:spcBef>
                          <a:spcPts val="0"/>
                        </a:spcBef>
                        <a:spcAft>
                          <a:spcPts val="800"/>
                        </a:spcAft>
                        <a:buClr>
                          <a:schemeClr val="dk1"/>
                        </a:buClr>
                        <a:buSzPts val="1100"/>
                        <a:buFont typeface="Arial"/>
                        <a:buNone/>
                        <a:defRPr/>
                      </a:pPr>
                      <a:r>
                        <a:rPr lang="en" sz="1200" b="1">
                          <a:solidFill>
                            <a:schemeClr val="dk1"/>
                          </a:solidFill>
                          <a:latin typeface="Calibri"/>
                          <a:ea typeface="Calibri"/>
                          <a:cs typeface="Calibri"/>
                        </a:rPr>
                        <a:t>Category</a:t>
                      </a:r>
                      <a:endParaRPr/>
                    </a:p>
                  </a:txBody>
                  <a:tcPr marL="91425" marR="91425" marT="91425" marB="91425"/>
                </a:tc>
                <a:tc>
                  <a:txBody>
                    <a:bodyPr/>
                    <a:p>
                      <a:pPr marL="457200" lvl="0" indent="0" algn="ctr" rtl="0">
                        <a:lnSpc>
                          <a:spcPct val="115833"/>
                        </a:lnSpc>
                        <a:spcBef>
                          <a:spcPts val="0"/>
                        </a:spcBef>
                        <a:spcAft>
                          <a:spcPts val="800"/>
                        </a:spcAft>
                        <a:buClr>
                          <a:schemeClr val="dk1"/>
                        </a:buClr>
                        <a:buSzPts val="1100"/>
                        <a:buFont typeface="Arial"/>
                        <a:buNone/>
                        <a:defRPr/>
                      </a:pPr>
                      <a:r>
                        <a:rPr lang="en" sz="1200" b="1">
                          <a:solidFill>
                            <a:schemeClr val="dk1"/>
                          </a:solidFill>
                          <a:latin typeface="Calibri"/>
                          <a:ea typeface="Calibri"/>
                          <a:cs typeface="Calibri"/>
                        </a:rPr>
                        <a:t>Features</a:t>
                      </a:r>
                      <a:endParaRPr/>
                    </a:p>
                  </a:txBody>
                  <a:tcPr marL="91425" marR="91425" marT="91425" marB="91425"/>
                </a:tc>
              </a:tr>
              <a:tr h="381000">
                <a:tc>
                  <a:txBody>
                    <a:bodyPr/>
                    <a:p>
                      <a:pPr marL="0" lvl="0" indent="0" algn="l" rtl="0">
                        <a:lnSpc>
                          <a:spcPct val="115833"/>
                        </a:lnSpc>
                        <a:spcBef>
                          <a:spcPts val="0"/>
                        </a:spcBef>
                        <a:spcAft>
                          <a:spcPts val="800"/>
                        </a:spcAft>
                        <a:buClr>
                          <a:schemeClr val="dk1"/>
                        </a:buClr>
                        <a:buSzPts val="1100"/>
                        <a:buFont typeface="Arial"/>
                        <a:buNone/>
                        <a:defRPr/>
                      </a:pPr>
                      <a:r>
                        <a:rPr lang="en" sz="1200" b="1">
                          <a:solidFill>
                            <a:schemeClr val="dk1"/>
                          </a:solidFill>
                          <a:latin typeface="Calibri"/>
                          <a:ea typeface="Calibri"/>
                          <a:cs typeface="Calibri"/>
                        </a:rPr>
                        <a:t>Physicochemical Features</a:t>
                      </a:r>
                      <a:endParaRPr/>
                    </a:p>
                  </a:txBody>
                  <a:tcPr marL="91425" marR="91425" marT="91425" marB="91425"/>
                </a:tc>
                <a:tc>
                  <a:txBody>
                    <a:bodyPr/>
                    <a:p>
                      <a:pPr marL="457200" lvl="0" indent="0" algn="l" rtl="0">
                        <a:lnSpc>
                          <a:spcPct val="115833"/>
                        </a:lnSpc>
                        <a:spcBef>
                          <a:spcPts val="0"/>
                        </a:spcBef>
                        <a:spcAft>
                          <a:spcPts val="800"/>
                        </a:spcAft>
                        <a:buClr>
                          <a:schemeClr val="dk1"/>
                        </a:buClr>
                        <a:buSzPts val="1100"/>
                        <a:buFont typeface="Arial"/>
                        <a:buNone/>
                        <a:defRPr/>
                      </a:pPr>
                      <a:r>
                        <a:rPr lang="en" sz="1000">
                          <a:solidFill>
                            <a:schemeClr val="dk1"/>
                          </a:solidFill>
                          <a:latin typeface="Calibri"/>
                          <a:ea typeface="Calibri"/>
                          <a:cs typeface="Calibri"/>
                        </a:rPr>
                        <a:t>Atomic Number (Z), Group Number (grp), Row Number (row), Pettifor Mendeleev Number (pet_mn), Villars Modified Mendeleev Number (mn), IUPAC Ordering Number (iupac), Average Ionic Radius (av_ionrad), Atomic Radius (atom_rad), Calculated Atomic Radius (cal_atom_rad), Covalent Radius (cov_rad), Van der Waals Radius (vdw), Pauling Electronegativity (x), Electron Affinity (ea), First Ionization Energy (ie), Static Average Electric Dipole Polarizability (p), Valence Electrons (val), Atomic Mass (atom_mass), Elemental Solid Density (rho), Molar Volume (mol_vol), Boiling Point (bp), Melting Point (mp), Thermal Conductivity (k), Heat of Fusion (heat_fus), Heat of Vaporization (haet_vap), Specific Heat (spec_heat), Sum of sp-Bonding Radius (rsp), Average of sp-Bonding Radius (av_rsp)</a:t>
                      </a:r>
                      <a:endParaRPr sz="1200"/>
                    </a:p>
                  </a:txBody>
                  <a:tcPr marL="91425" marR="91425" marT="91425" marB="91425"/>
                </a:tc>
              </a:tr>
              <a:tr h="381000">
                <a:tc>
                  <a:txBody>
                    <a:bodyPr/>
                    <a:p>
                      <a:pPr marL="0" lvl="0" indent="0" algn="l" rtl="0">
                        <a:lnSpc>
                          <a:spcPct val="115833"/>
                        </a:lnSpc>
                        <a:spcBef>
                          <a:spcPts val="0"/>
                        </a:spcBef>
                        <a:spcAft>
                          <a:spcPts val="800"/>
                        </a:spcAft>
                        <a:buClr>
                          <a:schemeClr val="dk1"/>
                        </a:buClr>
                        <a:buSzPts val="1100"/>
                        <a:buFont typeface="Arial"/>
                        <a:buNone/>
                        <a:defRPr/>
                      </a:pPr>
                      <a:r>
                        <a:rPr lang="en" sz="1200" b="1">
                          <a:solidFill>
                            <a:schemeClr val="dk1"/>
                          </a:solidFill>
                          <a:latin typeface="Calibri"/>
                          <a:ea typeface="Calibri"/>
                          <a:cs typeface="Calibri"/>
                        </a:rPr>
                        <a:t>Stability &amp; Geometrical Features</a:t>
                      </a:r>
                      <a:endParaRPr/>
                    </a:p>
                  </a:txBody>
                  <a:tcPr marL="91425" marR="91425" marT="91425" marB="91425"/>
                </a:tc>
                <a:tc>
                  <a:txBody>
                    <a:bodyPr/>
                    <a:p>
                      <a:pPr marL="457200" lvl="0" indent="0" algn="l" rtl="0">
                        <a:lnSpc>
                          <a:spcPct val="115833"/>
                        </a:lnSpc>
                        <a:spcBef>
                          <a:spcPts val="0"/>
                        </a:spcBef>
                        <a:spcAft>
                          <a:spcPts val="800"/>
                        </a:spcAft>
                        <a:buClr>
                          <a:schemeClr val="dk1"/>
                        </a:buClr>
                        <a:buSzPts val="1100"/>
                        <a:buFont typeface="Arial"/>
                        <a:buNone/>
                        <a:defRPr/>
                      </a:pPr>
                      <a:r>
                        <a:rPr lang="en" sz="1000">
                          <a:solidFill>
                            <a:schemeClr val="dk1"/>
                          </a:solidFill>
                          <a:latin typeface="Calibri"/>
                          <a:ea typeface="Calibri"/>
                          <a:cs typeface="Calibri"/>
                        </a:rPr>
                        <a:t>Goldschmidt Tolerance Factor (gtf), Octahedral Factor (of)</a:t>
                      </a:r>
                      <a:endParaRPr sz="1200"/>
                    </a:p>
                  </a:txBody>
                  <a:tcPr marL="91425" marR="91425" marT="91425" marB="91425"/>
                </a:tc>
              </a:tr>
              <a:tr h="381000">
                <a:tc>
                  <a:txBody>
                    <a:bodyPr/>
                    <a:p>
                      <a:pPr marL="0" lvl="0" indent="0" algn="l" rtl="0">
                        <a:lnSpc>
                          <a:spcPct val="115833"/>
                        </a:lnSpc>
                        <a:spcBef>
                          <a:spcPts val="0"/>
                        </a:spcBef>
                        <a:spcAft>
                          <a:spcPts val="800"/>
                        </a:spcAft>
                        <a:buClr>
                          <a:schemeClr val="dk1"/>
                        </a:buClr>
                        <a:buSzPts val="1100"/>
                        <a:buFont typeface="Arial"/>
                        <a:buNone/>
                        <a:defRPr/>
                      </a:pPr>
                      <a:r>
                        <a:rPr lang="en" sz="1200" b="1">
                          <a:solidFill>
                            <a:schemeClr val="dk1"/>
                          </a:solidFill>
                          <a:latin typeface="Calibri"/>
                          <a:ea typeface="Calibri"/>
                          <a:cs typeface="Calibri"/>
                        </a:rPr>
                        <a:t>OQMD (DFT-based) Properties</a:t>
                      </a:r>
                      <a:endParaRPr/>
                    </a:p>
                  </a:txBody>
                  <a:tcPr marL="91425" marR="91425" marT="91425" marB="91425"/>
                </a:tc>
                <a:tc>
                  <a:txBody>
                    <a:bodyPr/>
                    <a:p>
                      <a:pPr marL="457200" lvl="0" indent="0" algn="l" rtl="0">
                        <a:lnSpc>
                          <a:spcPct val="115833"/>
                        </a:lnSpc>
                        <a:spcBef>
                          <a:spcPts val="0"/>
                        </a:spcBef>
                        <a:spcAft>
                          <a:spcPts val="800"/>
                        </a:spcAft>
                        <a:buClr>
                          <a:schemeClr val="dk1"/>
                        </a:buClr>
                        <a:buSzPts val="1100"/>
                        <a:buFont typeface="Arial"/>
                        <a:buNone/>
                        <a:defRPr/>
                      </a:pPr>
                      <a:r>
                        <a:rPr lang="en" sz="1000">
                          <a:solidFill>
                            <a:schemeClr val="dk1"/>
                          </a:solidFill>
                          <a:latin typeface="Calibri"/>
                          <a:ea typeface="Calibri"/>
                          <a:cs typeface="Calibri"/>
                        </a:rPr>
                        <a:t>Unit Cell Volume (vol), Crystal System (Cs), Stability Energy (Es), Formation Energy (Ef), Energy Band Gap (Eg)</a:t>
                      </a:r>
                      <a:endParaRPr sz="1200"/>
                    </a:p>
                  </a:txBody>
                  <a:tcPr marL="91425" marR="91425" marT="91425" marB="91425"/>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999324117" name="Google Shape;433;p46"/>
          <p:cNvSpPr txBox="1"/>
          <p:nvPr/>
        </p:nvSpPr>
        <p:spPr bwMode="auto">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defRPr/>
            </a:pPr>
            <a:r>
              <a:rPr lang="en" sz="2400" b="1">
                <a:solidFill>
                  <a:srgbClr val="001B66"/>
                </a:solidFill>
                <a:latin typeface="Calibri"/>
                <a:ea typeface="Calibri"/>
                <a:cs typeface="Calibri"/>
              </a:rPr>
              <a:t>DATASET &amp; PREPROCESSING</a:t>
            </a:r>
            <a:endParaRPr sz="1100">
              <a:solidFill>
                <a:schemeClr val="dk1"/>
              </a:solidFill>
            </a:endParaRPr>
          </a:p>
        </p:txBody>
      </p:sp>
      <p:sp>
        <p:nvSpPr>
          <p:cNvPr id="1413718353" name="Google Shape;434;p46"/>
          <p:cNvSpPr/>
          <p:nvPr/>
        </p:nvSpPr>
        <p:spPr bwMode="auto">
          <a:xfrm>
            <a:off x="5154640" y="1389450"/>
            <a:ext cx="2280591" cy="1715114"/>
          </a:xfrm>
          <a:custGeom>
            <a:avLst/>
            <a:gdLst/>
            <a:ahLst/>
            <a:cxnLst/>
            <a:rect l="l" t="t" r="r" b="b"/>
            <a:pathLst>
              <a:path w="643326" h="483812" fill="norm" stroke="1" extrusionOk="0">
                <a:moveTo>
                  <a:pt x="0" y="0"/>
                </a:moveTo>
                <a:lnTo>
                  <a:pt x="441474" y="0"/>
                </a:lnTo>
                <a:cubicBezTo>
                  <a:pt x="525600" y="0"/>
                  <a:pt x="599915" y="43425"/>
                  <a:pt x="643326" y="108931"/>
                </a:cubicBezTo>
                <a:cubicBezTo>
                  <a:pt x="630327" y="111139"/>
                  <a:pt x="618064" y="115065"/>
                  <a:pt x="606537" y="120462"/>
                </a:cubicBezTo>
                <a:cubicBezTo>
                  <a:pt x="569257" y="69677"/>
                  <a:pt x="509167" y="36801"/>
                  <a:pt x="441474" y="36801"/>
                </a:cubicBezTo>
                <a:lnTo>
                  <a:pt x="46600" y="36801"/>
                </a:lnTo>
                <a:cubicBezTo>
                  <a:pt x="32375" y="23062"/>
                  <a:pt x="16678" y="10550"/>
                  <a:pt x="0" y="0"/>
                </a:cubicBezTo>
                <a:close/>
                <a:moveTo>
                  <a:pt x="441474" y="447011"/>
                </a:moveTo>
                <a:lnTo>
                  <a:pt x="46600" y="447011"/>
                </a:lnTo>
                <a:cubicBezTo>
                  <a:pt x="32375" y="460750"/>
                  <a:pt x="16678" y="473263"/>
                  <a:pt x="0" y="483812"/>
                </a:cubicBezTo>
                <a:lnTo>
                  <a:pt x="441474" y="483812"/>
                </a:lnTo>
                <a:cubicBezTo>
                  <a:pt x="525600" y="483812"/>
                  <a:pt x="599915" y="440387"/>
                  <a:pt x="643326" y="374881"/>
                </a:cubicBezTo>
                <a:cubicBezTo>
                  <a:pt x="630327" y="372673"/>
                  <a:pt x="618064" y="368747"/>
                  <a:pt x="606537" y="363350"/>
                </a:cubicBezTo>
                <a:cubicBezTo>
                  <a:pt x="569257" y="414135"/>
                  <a:pt x="509167" y="447011"/>
                  <a:pt x="441474" y="447011"/>
                </a:cubicBezTo>
                <a:close/>
              </a:path>
            </a:pathLst>
          </a:custGeom>
          <a:solidFill>
            <a:srgbClr val="6EA56C"/>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defRPr/>
            </a:pPr>
            <a:endParaRPr sz="1150">
              <a:solidFill>
                <a:srgbClr val="000000"/>
              </a:solidFill>
              <a:latin typeface="Calibri"/>
              <a:ea typeface="Calibri"/>
              <a:cs typeface="Calibri"/>
            </a:endParaRPr>
          </a:p>
        </p:txBody>
      </p:sp>
      <p:sp>
        <p:nvSpPr>
          <p:cNvPr id="1400778664" name="Google Shape;435;p46"/>
          <p:cNvSpPr/>
          <p:nvPr/>
        </p:nvSpPr>
        <p:spPr bwMode="auto">
          <a:xfrm>
            <a:off x="1794470" y="1389450"/>
            <a:ext cx="2280591" cy="1715114"/>
          </a:xfrm>
          <a:custGeom>
            <a:avLst/>
            <a:gdLst/>
            <a:ahLst/>
            <a:cxnLst/>
            <a:rect l="l" t="t" r="r" b="b"/>
            <a:pathLst>
              <a:path w="643326" h="483812" fill="norm" stroke="1" extrusionOk="0">
                <a:moveTo>
                  <a:pt x="36790" y="120462"/>
                </a:moveTo>
                <a:cubicBezTo>
                  <a:pt x="25262" y="114820"/>
                  <a:pt x="12999" y="110894"/>
                  <a:pt x="0" y="108931"/>
                </a:cubicBezTo>
                <a:cubicBezTo>
                  <a:pt x="43412" y="43425"/>
                  <a:pt x="117726" y="0"/>
                  <a:pt x="201852" y="0"/>
                </a:cubicBezTo>
                <a:lnTo>
                  <a:pt x="643326" y="0"/>
                </a:lnTo>
                <a:cubicBezTo>
                  <a:pt x="626403" y="10550"/>
                  <a:pt x="610951" y="23062"/>
                  <a:pt x="596726" y="36801"/>
                </a:cubicBezTo>
                <a:lnTo>
                  <a:pt x="201852" y="36801"/>
                </a:lnTo>
                <a:cubicBezTo>
                  <a:pt x="134159" y="36801"/>
                  <a:pt x="74070" y="69677"/>
                  <a:pt x="36790" y="120462"/>
                </a:cubicBezTo>
                <a:close/>
                <a:moveTo>
                  <a:pt x="596726" y="447011"/>
                </a:moveTo>
                <a:lnTo>
                  <a:pt x="201852" y="447011"/>
                </a:lnTo>
                <a:cubicBezTo>
                  <a:pt x="134159" y="447011"/>
                  <a:pt x="74070" y="414135"/>
                  <a:pt x="36790" y="363350"/>
                </a:cubicBezTo>
                <a:cubicBezTo>
                  <a:pt x="25262" y="368993"/>
                  <a:pt x="12999" y="372918"/>
                  <a:pt x="0" y="374881"/>
                </a:cubicBezTo>
                <a:cubicBezTo>
                  <a:pt x="43412" y="440387"/>
                  <a:pt x="117726" y="483812"/>
                  <a:pt x="201852" y="483812"/>
                </a:cubicBezTo>
                <a:lnTo>
                  <a:pt x="643326" y="483812"/>
                </a:lnTo>
                <a:cubicBezTo>
                  <a:pt x="626403" y="473263"/>
                  <a:pt x="610951" y="460750"/>
                  <a:pt x="596726" y="447011"/>
                </a:cubicBezTo>
                <a:close/>
              </a:path>
            </a:pathLst>
          </a:custGeom>
          <a:solidFill>
            <a:srgbClr val="F15F47"/>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defRPr/>
            </a:pPr>
            <a:endParaRPr sz="1150">
              <a:solidFill>
                <a:srgbClr val="000000"/>
              </a:solidFill>
              <a:latin typeface="Calibri"/>
              <a:ea typeface="Calibri"/>
              <a:cs typeface="Calibri"/>
            </a:endParaRPr>
          </a:p>
        </p:txBody>
      </p:sp>
      <p:grpSp>
        <p:nvGrpSpPr>
          <p:cNvPr id="1497865333" name="Google Shape;436;p46"/>
          <p:cNvGrpSpPr/>
          <p:nvPr/>
        </p:nvGrpSpPr>
        <p:grpSpPr bwMode="auto">
          <a:xfrm>
            <a:off x="3814853" y="1446813"/>
            <a:ext cx="1599640" cy="1600161"/>
            <a:chOff x="4847656" y="2149038"/>
            <a:chExt cx="2496708" cy="2497520"/>
          </a:xfrm>
        </p:grpSpPr>
        <p:sp>
          <p:nvSpPr>
            <p:cNvPr id="437" name="Google Shape;437;p46"/>
            <p:cNvSpPr/>
            <p:nvPr/>
          </p:nvSpPr>
          <p:spPr bwMode="auto">
            <a:xfrm>
              <a:off x="4847656" y="2149038"/>
              <a:ext cx="1248364" cy="2497520"/>
            </a:xfrm>
            <a:custGeom>
              <a:avLst/>
              <a:gdLst/>
              <a:ahLst/>
              <a:cxnLst/>
              <a:rect l="l" t="t" r="r" b="b"/>
              <a:pathLst>
                <a:path w="225642" h="451427" fill="norm" stroke="1" extrusionOk="0">
                  <a:moveTo>
                    <a:pt x="225642" y="12512"/>
                  </a:moveTo>
                  <a:lnTo>
                    <a:pt x="225642" y="0"/>
                  </a:lnTo>
                  <a:cubicBezTo>
                    <a:pt x="101294" y="0"/>
                    <a:pt x="0" y="101080"/>
                    <a:pt x="0" y="225714"/>
                  </a:cubicBezTo>
                  <a:cubicBezTo>
                    <a:pt x="0" y="350347"/>
                    <a:pt x="101049" y="451427"/>
                    <a:pt x="225642" y="451427"/>
                  </a:cubicBezTo>
                  <a:lnTo>
                    <a:pt x="225642" y="438915"/>
                  </a:lnTo>
                  <a:cubicBezTo>
                    <a:pt x="108161" y="438915"/>
                    <a:pt x="12754" y="343477"/>
                    <a:pt x="12754" y="225959"/>
                  </a:cubicBezTo>
                  <a:cubicBezTo>
                    <a:pt x="12754" y="108441"/>
                    <a:pt x="108161" y="13003"/>
                    <a:pt x="225642" y="13003"/>
                  </a:cubicBezTo>
                  <a:close/>
                </a:path>
              </a:pathLst>
            </a:custGeom>
            <a:solidFill>
              <a:srgbClr val="F15F47"/>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defRPr/>
              </a:pPr>
              <a:endParaRPr sz="1150">
                <a:solidFill>
                  <a:srgbClr val="000000"/>
                </a:solidFill>
                <a:latin typeface="Calibri"/>
                <a:ea typeface="Calibri"/>
                <a:cs typeface="Calibri"/>
              </a:endParaRPr>
            </a:p>
          </p:txBody>
        </p:sp>
        <p:sp>
          <p:nvSpPr>
            <p:cNvPr id="438" name="Google Shape;438;p46"/>
            <p:cNvSpPr/>
            <p:nvPr/>
          </p:nvSpPr>
          <p:spPr bwMode="auto">
            <a:xfrm>
              <a:off x="6096000" y="2149038"/>
              <a:ext cx="1248364" cy="2497520"/>
            </a:xfrm>
            <a:custGeom>
              <a:avLst/>
              <a:gdLst/>
              <a:ahLst/>
              <a:cxnLst/>
              <a:rect l="l" t="t" r="r" b="b"/>
              <a:pathLst>
                <a:path w="225642" h="451427" fill="norm" stroke="1" extrusionOk="0">
                  <a:moveTo>
                    <a:pt x="0" y="12512"/>
                  </a:moveTo>
                  <a:lnTo>
                    <a:pt x="0" y="0"/>
                  </a:lnTo>
                  <a:cubicBezTo>
                    <a:pt x="124349" y="0"/>
                    <a:pt x="225642" y="101080"/>
                    <a:pt x="225642" y="225714"/>
                  </a:cubicBezTo>
                  <a:cubicBezTo>
                    <a:pt x="225642" y="350347"/>
                    <a:pt x="124349" y="451427"/>
                    <a:pt x="0" y="451427"/>
                  </a:cubicBezTo>
                  <a:lnTo>
                    <a:pt x="0" y="438915"/>
                  </a:lnTo>
                  <a:cubicBezTo>
                    <a:pt x="117481" y="438915"/>
                    <a:pt x="212889" y="343477"/>
                    <a:pt x="212889" y="225959"/>
                  </a:cubicBezTo>
                  <a:cubicBezTo>
                    <a:pt x="212889" y="108441"/>
                    <a:pt x="117481" y="13003"/>
                    <a:pt x="0" y="13003"/>
                  </a:cubicBezTo>
                  <a:close/>
                </a:path>
              </a:pathLst>
            </a:custGeom>
            <a:solidFill>
              <a:srgbClr val="6EA56C"/>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defRPr/>
              </a:pPr>
              <a:endParaRPr sz="1150">
                <a:solidFill>
                  <a:srgbClr val="000000"/>
                </a:solidFill>
                <a:latin typeface="Calibri"/>
                <a:ea typeface="Calibri"/>
                <a:cs typeface="Calibri"/>
              </a:endParaRPr>
            </a:p>
          </p:txBody>
        </p:sp>
      </p:grpSp>
      <p:sp>
        <p:nvSpPr>
          <p:cNvPr id="1641583487" name="Google Shape;439;p46"/>
          <p:cNvSpPr/>
          <p:nvPr/>
        </p:nvSpPr>
        <p:spPr bwMode="auto">
          <a:xfrm>
            <a:off x="1345000" y="1873852"/>
            <a:ext cx="745996" cy="746230"/>
          </a:xfrm>
          <a:custGeom>
            <a:avLst/>
            <a:gdLst/>
            <a:ahLst/>
            <a:cxnLst/>
            <a:rect l="l" t="t" r="r" b="b"/>
            <a:pathLst>
              <a:path w="210436" h="210502" fill="norm" stroke="1" extrusionOk="0">
                <a:moveTo>
                  <a:pt x="105218" y="210502"/>
                </a:moveTo>
                <a:cubicBezTo>
                  <a:pt x="47336" y="210502"/>
                  <a:pt x="0" y="163397"/>
                  <a:pt x="0" y="105251"/>
                </a:cubicBezTo>
                <a:cubicBezTo>
                  <a:pt x="0" y="47105"/>
                  <a:pt x="47091" y="0"/>
                  <a:pt x="105218" y="0"/>
                </a:cubicBezTo>
                <a:cubicBezTo>
                  <a:pt x="163345" y="0"/>
                  <a:pt x="210436" y="47105"/>
                  <a:pt x="210436" y="105251"/>
                </a:cubicBezTo>
                <a:cubicBezTo>
                  <a:pt x="210436" y="163397"/>
                  <a:pt x="163345" y="210502"/>
                  <a:pt x="105218" y="210502"/>
                </a:cubicBezTo>
                <a:close/>
                <a:moveTo>
                  <a:pt x="105218" y="12758"/>
                </a:moveTo>
                <a:cubicBezTo>
                  <a:pt x="54203" y="12758"/>
                  <a:pt x="12754" y="54220"/>
                  <a:pt x="12754" y="105251"/>
                </a:cubicBezTo>
                <a:cubicBezTo>
                  <a:pt x="12754" y="156282"/>
                  <a:pt x="54203" y="197745"/>
                  <a:pt x="105218" y="197745"/>
                </a:cubicBezTo>
                <a:cubicBezTo>
                  <a:pt x="156233" y="197745"/>
                  <a:pt x="197682" y="156282"/>
                  <a:pt x="197682" y="105251"/>
                </a:cubicBezTo>
                <a:cubicBezTo>
                  <a:pt x="197682" y="54220"/>
                  <a:pt x="156233" y="12758"/>
                  <a:pt x="105218" y="12758"/>
                </a:cubicBezTo>
                <a:close/>
              </a:path>
            </a:pathLst>
          </a:custGeom>
          <a:solidFill>
            <a:srgbClr val="D92C10"/>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defRPr/>
            </a:pPr>
            <a:endParaRPr sz="1150">
              <a:solidFill>
                <a:srgbClr val="000000"/>
              </a:solidFill>
              <a:latin typeface="Calibri"/>
              <a:ea typeface="Calibri"/>
              <a:cs typeface="Calibri"/>
            </a:endParaRPr>
          </a:p>
        </p:txBody>
      </p:sp>
      <p:sp>
        <p:nvSpPr>
          <p:cNvPr id="1350122999" name="Google Shape;440;p46"/>
          <p:cNvSpPr/>
          <p:nvPr/>
        </p:nvSpPr>
        <p:spPr bwMode="auto">
          <a:xfrm>
            <a:off x="7138572" y="1873852"/>
            <a:ext cx="745996" cy="746230"/>
          </a:xfrm>
          <a:custGeom>
            <a:avLst/>
            <a:gdLst/>
            <a:ahLst/>
            <a:cxnLst/>
            <a:rect l="l" t="t" r="r" b="b"/>
            <a:pathLst>
              <a:path w="210436" h="210502" fill="norm" stroke="1" extrusionOk="0">
                <a:moveTo>
                  <a:pt x="105218" y="210502"/>
                </a:moveTo>
                <a:cubicBezTo>
                  <a:pt x="47336" y="210502"/>
                  <a:pt x="0" y="163397"/>
                  <a:pt x="0" y="105251"/>
                </a:cubicBezTo>
                <a:cubicBezTo>
                  <a:pt x="0" y="47105"/>
                  <a:pt x="47091" y="0"/>
                  <a:pt x="105218" y="0"/>
                </a:cubicBezTo>
                <a:cubicBezTo>
                  <a:pt x="163346" y="0"/>
                  <a:pt x="210436" y="47105"/>
                  <a:pt x="210436" y="105251"/>
                </a:cubicBezTo>
                <a:cubicBezTo>
                  <a:pt x="210436" y="163397"/>
                  <a:pt x="163346" y="210502"/>
                  <a:pt x="105218" y="210502"/>
                </a:cubicBezTo>
                <a:close/>
                <a:moveTo>
                  <a:pt x="105218" y="12758"/>
                </a:moveTo>
                <a:cubicBezTo>
                  <a:pt x="54203" y="12758"/>
                  <a:pt x="12754" y="54220"/>
                  <a:pt x="12754" y="105251"/>
                </a:cubicBezTo>
                <a:cubicBezTo>
                  <a:pt x="12754" y="156282"/>
                  <a:pt x="54203" y="197745"/>
                  <a:pt x="105218" y="197745"/>
                </a:cubicBezTo>
                <a:cubicBezTo>
                  <a:pt x="156233" y="197745"/>
                  <a:pt x="197682" y="156282"/>
                  <a:pt x="197682" y="105251"/>
                </a:cubicBezTo>
                <a:cubicBezTo>
                  <a:pt x="197682" y="54220"/>
                  <a:pt x="156233" y="12758"/>
                  <a:pt x="105218" y="12758"/>
                </a:cubicBezTo>
                <a:close/>
              </a:path>
            </a:pathLst>
          </a:custGeom>
          <a:solidFill>
            <a:srgbClr val="4F7E4D"/>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defRPr/>
            </a:pPr>
            <a:endParaRPr sz="1150">
              <a:solidFill>
                <a:srgbClr val="000000"/>
              </a:solidFill>
              <a:latin typeface="Calibri"/>
              <a:ea typeface="Calibri"/>
              <a:cs typeface="Calibri"/>
            </a:endParaRPr>
          </a:p>
        </p:txBody>
      </p:sp>
      <p:grpSp>
        <p:nvGrpSpPr>
          <p:cNvPr id="861670622" name="Google Shape;441;p46"/>
          <p:cNvGrpSpPr/>
          <p:nvPr/>
        </p:nvGrpSpPr>
        <p:grpSpPr bwMode="auto">
          <a:xfrm>
            <a:off x="2206113" y="1734212"/>
            <a:ext cx="1493624" cy="1022144"/>
            <a:chOff x="332951" y="2477685"/>
            <a:chExt cx="3942000" cy="1595356"/>
          </a:xfrm>
        </p:grpSpPr>
        <p:sp>
          <p:nvSpPr>
            <p:cNvPr id="442" name="Google Shape;442;p46"/>
            <p:cNvSpPr txBox="1"/>
            <p:nvPr/>
          </p:nvSpPr>
          <p:spPr bwMode="auto">
            <a:xfrm>
              <a:off x="360005" y="2477685"/>
              <a:ext cx="3318900" cy="472800"/>
            </a:xfrm>
            <a:prstGeom prst="rect">
              <a:avLst/>
            </a:prstGeom>
            <a:noFill/>
            <a:ln>
              <a:noFill/>
            </a:ln>
          </p:spPr>
          <p:txBody>
            <a:bodyPr spcFirstLastPara="1" wrap="square" lIns="0" tIns="29275" rIns="0" bIns="29275" anchor="b" anchorCtr="0">
              <a:spAutoFit/>
            </a:bodyPr>
            <a:lstStyle/>
            <a:p>
              <a:pPr marL="0" lvl="0" indent="0" algn="l" rtl="0">
                <a:spcBef>
                  <a:spcPts val="0"/>
                </a:spcBef>
                <a:spcAft>
                  <a:spcPts val="0"/>
                </a:spcAft>
                <a:buClr>
                  <a:schemeClr val="dk1"/>
                </a:buClr>
                <a:buSzPts val="941"/>
                <a:buFont typeface="Arial"/>
                <a:buNone/>
                <a:defRPr/>
              </a:pPr>
              <a:r>
                <a:rPr lang="en" sz="1600" b="1">
                  <a:solidFill>
                    <a:schemeClr val="dk1"/>
                  </a:solidFill>
                  <a:latin typeface="Calibri"/>
                  <a:ea typeface="Calibri"/>
                  <a:cs typeface="Calibri"/>
                </a:rPr>
                <a:t>Initial Dataset:</a:t>
              </a:r>
              <a:endParaRPr sz="1300" b="1">
                <a:latin typeface="Calibri"/>
                <a:ea typeface="Calibri"/>
                <a:cs typeface="Calibri"/>
              </a:endParaRPr>
            </a:p>
          </p:txBody>
        </p:sp>
        <p:sp>
          <p:nvSpPr>
            <p:cNvPr id="443" name="Google Shape;443;p46"/>
            <p:cNvSpPr txBox="1"/>
            <p:nvPr/>
          </p:nvSpPr>
          <p:spPr bwMode="auto">
            <a:xfrm>
              <a:off x="332951" y="3086941"/>
              <a:ext cx="3942000" cy="986100"/>
            </a:xfrm>
            <a:prstGeom prst="rect">
              <a:avLst/>
            </a:prstGeom>
            <a:noFill/>
            <a:ln>
              <a:noFill/>
            </a:ln>
          </p:spPr>
          <p:txBody>
            <a:bodyPr spcFirstLastPara="1" wrap="square" lIns="0" tIns="29275" rIns="0" bIns="29275" anchor="t" anchorCtr="0">
              <a:spAutoFit/>
            </a:bodyPr>
            <a:lstStyle/>
            <a:p>
              <a:pPr marL="0" marR="0" lvl="0" indent="0" algn="l" rtl="0">
                <a:spcBef>
                  <a:spcPts val="0"/>
                </a:spcBef>
                <a:spcAft>
                  <a:spcPts val="0"/>
                </a:spcAft>
                <a:buNone/>
                <a:defRPr/>
              </a:pPr>
              <a:r>
                <a:rPr lang="en" sz="1250">
                  <a:solidFill>
                    <a:srgbClr val="595959"/>
                  </a:solidFill>
                  <a:latin typeface="Calibri"/>
                  <a:ea typeface="Calibri"/>
                  <a:cs typeface="Calibri"/>
                </a:rPr>
                <a:t>5329 ABO3 perovskite Compounds</a:t>
              </a:r>
              <a:endParaRPr sz="1250">
                <a:solidFill>
                  <a:srgbClr val="595959"/>
                </a:solidFill>
                <a:latin typeface="Calibri"/>
                <a:ea typeface="Calibri"/>
                <a:cs typeface="Calibri"/>
              </a:endParaRPr>
            </a:p>
            <a:p>
              <a:pPr marL="0" marR="0" lvl="0" indent="0" algn="l" rtl="0">
                <a:spcBef>
                  <a:spcPts val="0"/>
                </a:spcBef>
                <a:spcAft>
                  <a:spcPts val="0"/>
                </a:spcAft>
                <a:buNone/>
                <a:defRPr/>
              </a:pPr>
              <a:r>
                <a:rPr lang="en" sz="1250">
                  <a:solidFill>
                    <a:srgbClr val="595959"/>
                  </a:solidFill>
                  <a:latin typeface="Calibri"/>
                  <a:ea typeface="Calibri"/>
                  <a:cs typeface="Calibri"/>
                </a:rPr>
                <a:t>17 Features</a:t>
              </a:r>
              <a:endParaRPr sz="1250">
                <a:solidFill>
                  <a:srgbClr val="595959"/>
                </a:solidFill>
                <a:latin typeface="Calibri"/>
                <a:ea typeface="Calibri"/>
                <a:cs typeface="Calibri"/>
              </a:endParaRPr>
            </a:p>
          </p:txBody>
        </p:sp>
      </p:grpSp>
      <p:grpSp>
        <p:nvGrpSpPr>
          <p:cNvPr id="1526039505" name="Google Shape;444;p46"/>
          <p:cNvGrpSpPr/>
          <p:nvPr/>
        </p:nvGrpSpPr>
        <p:grpSpPr bwMode="auto">
          <a:xfrm>
            <a:off x="5682312" y="1689576"/>
            <a:ext cx="1356538" cy="1065429"/>
            <a:chOff x="227540" y="2112225"/>
            <a:chExt cx="3580200" cy="1662914"/>
          </a:xfrm>
        </p:grpSpPr>
        <p:sp>
          <p:nvSpPr>
            <p:cNvPr id="445" name="Google Shape;445;p46"/>
            <p:cNvSpPr txBox="1"/>
            <p:nvPr/>
          </p:nvSpPr>
          <p:spPr bwMode="auto">
            <a:xfrm>
              <a:off x="881531" y="2112225"/>
              <a:ext cx="2926200" cy="845100"/>
            </a:xfrm>
            <a:prstGeom prst="rect">
              <a:avLst/>
            </a:prstGeom>
            <a:noFill/>
            <a:ln>
              <a:noFill/>
            </a:ln>
          </p:spPr>
          <p:txBody>
            <a:bodyPr spcFirstLastPara="1" wrap="square" lIns="0" tIns="29275" rIns="0" bIns="29275" anchor="b" anchorCtr="0">
              <a:spAutoFit/>
            </a:bodyPr>
            <a:lstStyle/>
            <a:p>
              <a:pPr marL="0" marR="0" lvl="0" indent="0" algn="r" rtl="0">
                <a:spcBef>
                  <a:spcPts val="0"/>
                </a:spcBef>
                <a:spcAft>
                  <a:spcPts val="0"/>
                </a:spcAft>
                <a:buNone/>
                <a:defRPr/>
              </a:pPr>
              <a:r>
                <a:rPr lang="en" sz="1550" b="1">
                  <a:latin typeface="Calibri"/>
                  <a:ea typeface="Calibri"/>
                  <a:cs typeface="Calibri"/>
                </a:rPr>
                <a:t>After Feature Engineering </a:t>
              </a:r>
              <a:endParaRPr sz="950"/>
            </a:p>
          </p:txBody>
        </p:sp>
        <p:sp>
          <p:nvSpPr>
            <p:cNvPr id="446" name="Google Shape;446;p46"/>
            <p:cNvSpPr txBox="1"/>
            <p:nvPr/>
          </p:nvSpPr>
          <p:spPr bwMode="auto">
            <a:xfrm>
              <a:off x="227540" y="3086939"/>
              <a:ext cx="3580200" cy="688200"/>
            </a:xfrm>
            <a:prstGeom prst="rect">
              <a:avLst/>
            </a:prstGeom>
            <a:noFill/>
            <a:ln>
              <a:noFill/>
            </a:ln>
          </p:spPr>
          <p:txBody>
            <a:bodyPr spcFirstLastPara="1" wrap="square" lIns="0" tIns="29275" rIns="0" bIns="29275" anchor="t" anchorCtr="0">
              <a:spAutoFit/>
            </a:bodyPr>
            <a:lstStyle/>
            <a:p>
              <a:pPr marL="0" marR="0" lvl="0" indent="0" algn="r" rtl="0">
                <a:spcBef>
                  <a:spcPts val="0"/>
                </a:spcBef>
                <a:spcAft>
                  <a:spcPts val="0"/>
                </a:spcAft>
                <a:buNone/>
                <a:defRPr/>
              </a:pPr>
              <a:r>
                <a:rPr lang="en" sz="1250">
                  <a:solidFill>
                    <a:srgbClr val="595959"/>
                  </a:solidFill>
                  <a:latin typeface="Calibri"/>
                  <a:ea typeface="Calibri"/>
                  <a:cs typeface="Calibri"/>
                </a:rPr>
                <a:t>Final Samples: 2213</a:t>
              </a:r>
              <a:endParaRPr sz="1250">
                <a:solidFill>
                  <a:srgbClr val="595959"/>
                </a:solidFill>
                <a:latin typeface="Calibri"/>
                <a:ea typeface="Calibri"/>
                <a:cs typeface="Calibri"/>
              </a:endParaRPr>
            </a:p>
            <a:p>
              <a:pPr marL="0" marR="0" lvl="0" indent="0" algn="r" rtl="0">
                <a:spcBef>
                  <a:spcPts val="0"/>
                </a:spcBef>
                <a:spcAft>
                  <a:spcPts val="0"/>
                </a:spcAft>
                <a:buNone/>
                <a:defRPr/>
              </a:pPr>
              <a:r>
                <a:rPr lang="en" sz="1250">
                  <a:solidFill>
                    <a:srgbClr val="595959"/>
                  </a:solidFill>
                  <a:latin typeface="Calibri"/>
                  <a:ea typeface="Calibri"/>
                  <a:cs typeface="Calibri"/>
                </a:rPr>
                <a:t>Final Features: 13</a:t>
              </a:r>
              <a:endParaRPr sz="1250">
                <a:solidFill>
                  <a:srgbClr val="595959"/>
                </a:solidFill>
                <a:latin typeface="Calibri"/>
                <a:ea typeface="Calibri"/>
                <a:cs typeface="Calibri"/>
              </a:endParaRPr>
            </a:p>
          </p:txBody>
        </p:sp>
      </p:grpSp>
      <p:sp>
        <p:nvSpPr>
          <p:cNvPr id="564112018" name="Google Shape;447;p46"/>
          <p:cNvSpPr txBox="1"/>
          <p:nvPr/>
        </p:nvSpPr>
        <p:spPr bwMode="auto">
          <a:xfrm>
            <a:off x="4135322" y="1625738"/>
            <a:ext cx="959400" cy="1242600"/>
          </a:xfrm>
          <a:prstGeom prst="rect">
            <a:avLst/>
          </a:prstGeom>
          <a:noFill/>
          <a:ln>
            <a:noFill/>
          </a:ln>
        </p:spPr>
        <p:txBody>
          <a:bodyPr spcFirstLastPara="1" wrap="square" lIns="0" tIns="29275" rIns="0" bIns="29275" anchor="ctr" anchorCtr="0">
            <a:spAutoFit/>
          </a:bodyPr>
          <a:lstStyle/>
          <a:p>
            <a:pPr marL="0" marR="0" lvl="0" indent="0" algn="ctr" rtl="0">
              <a:spcBef>
                <a:spcPts val="0"/>
              </a:spcBef>
              <a:spcAft>
                <a:spcPts val="0"/>
              </a:spcAft>
              <a:buNone/>
              <a:defRPr/>
            </a:pPr>
            <a:r>
              <a:rPr lang="en" sz="2550" b="1">
                <a:latin typeface="Calibri"/>
                <a:ea typeface="Calibri"/>
                <a:cs typeface="Calibri"/>
              </a:rPr>
              <a:t>Before</a:t>
            </a:r>
            <a:endParaRPr sz="2550" b="1">
              <a:latin typeface="Calibri"/>
              <a:ea typeface="Calibri"/>
              <a:cs typeface="Calibri"/>
            </a:endParaRPr>
          </a:p>
          <a:p>
            <a:pPr marL="0" marR="0" lvl="0" indent="0" algn="ctr" rtl="0">
              <a:spcBef>
                <a:spcPts val="0"/>
              </a:spcBef>
              <a:spcAft>
                <a:spcPts val="0"/>
              </a:spcAft>
              <a:buNone/>
              <a:defRPr/>
            </a:pPr>
            <a:r>
              <a:rPr lang="en" sz="2550" b="1">
                <a:latin typeface="Calibri"/>
                <a:ea typeface="Calibri"/>
                <a:cs typeface="Calibri"/>
              </a:rPr>
              <a:t>&amp;</a:t>
            </a:r>
            <a:br>
              <a:rPr lang="en" sz="2550" b="1">
                <a:latin typeface="Calibri"/>
                <a:ea typeface="Calibri"/>
                <a:cs typeface="Calibri"/>
              </a:rPr>
            </a:br>
            <a:r>
              <a:rPr lang="en" sz="2550" b="1">
                <a:latin typeface="Calibri"/>
                <a:ea typeface="Calibri"/>
                <a:cs typeface="Calibri"/>
              </a:rPr>
              <a:t>After</a:t>
            </a:r>
            <a:endParaRPr sz="2550" b="1">
              <a:latin typeface="Calibri"/>
              <a:ea typeface="Calibri"/>
              <a:cs typeface="Calibri"/>
            </a:endParaRPr>
          </a:p>
        </p:txBody>
      </p:sp>
      <p:sp>
        <p:nvSpPr>
          <p:cNvPr id="69453027" name="Google Shape;448;p46"/>
          <p:cNvSpPr txBox="1"/>
          <p:nvPr/>
        </p:nvSpPr>
        <p:spPr bwMode="auto">
          <a:xfrm>
            <a:off x="1022975" y="3104575"/>
            <a:ext cx="7184100" cy="1327800"/>
          </a:xfrm>
          <a:prstGeom prst="rect">
            <a:avLst/>
          </a:prstGeom>
          <a:noFill/>
          <a:ln>
            <a:noFill/>
          </a:ln>
        </p:spPr>
        <p:txBody>
          <a:bodyPr spcFirstLastPara="1" wrap="square" lIns="91425" tIns="91425" rIns="91425" bIns="91425" anchor="t" anchorCtr="0">
            <a:spAutoFit/>
          </a:bodyPr>
          <a:lstStyle/>
          <a:p>
            <a:pPr marL="457200" lvl="0" indent="0" algn="l" rtl="0">
              <a:lnSpc>
                <a:spcPct val="115833"/>
              </a:lnSpc>
              <a:spcBef>
                <a:spcPts val="0"/>
              </a:spcBef>
              <a:spcAft>
                <a:spcPts val="0"/>
              </a:spcAft>
              <a:buNone/>
              <a:defRPr/>
            </a:pPr>
            <a:r>
              <a:rPr lang="en" sz="1200" b="1">
                <a:solidFill>
                  <a:schemeClr val="dk1"/>
                </a:solidFill>
                <a:latin typeface="Calibri"/>
                <a:ea typeface="Calibri"/>
                <a:cs typeface="Calibri"/>
              </a:rPr>
              <a:t>Features:</a:t>
            </a:r>
            <a:endParaRPr sz="1200" b="1">
              <a:solidFill>
                <a:schemeClr val="dk1"/>
              </a:solidFill>
              <a:latin typeface="Calibri"/>
              <a:ea typeface="Calibri"/>
              <a:cs typeface="Calibri"/>
            </a:endParaRPr>
          </a:p>
          <a:p>
            <a:pPr marL="457200" lvl="0" indent="0" algn="l" rtl="0">
              <a:lnSpc>
                <a:spcPct val="115833"/>
              </a:lnSpc>
              <a:spcBef>
                <a:spcPts val="800"/>
              </a:spcBef>
              <a:spcAft>
                <a:spcPts val="800"/>
              </a:spcAft>
              <a:buNone/>
              <a:defRPr/>
            </a:pPr>
            <a:r>
              <a:rPr lang="en" sz="1200">
                <a:solidFill>
                  <a:schemeClr val="dk1"/>
                </a:solidFill>
                <a:latin typeface="Calibri"/>
                <a:ea typeface="Calibri"/>
                <a:cs typeface="Calibri"/>
              </a:rPr>
              <a:t>Compound, A, B, In literature, Lowest distortion, Valence A (ν(A)), Valence B (ν(B)), Radius A (r(A)), Radius B (r(B)), Electronegativity of A (EN(A)), Electronegativity of B (EN(B)), Bond length of A-O (l(A-O)), Bond length of B-O (l(B-O)), Electronegativity difference with radius (ΔENR), Goldschmidt tolerance factor (tG), New tolerance factor (τ), Octahedral factor (μ)</a:t>
            </a:r>
            <a:endParaRPr/>
          </a:p>
        </p:txBody>
      </p:sp>
      <p:pic>
        <p:nvPicPr>
          <p:cNvPr id="1276610130" name="Google Shape;449;p46" title="like.png"/>
          <p:cNvPicPr/>
          <p:nvPr/>
        </p:nvPicPr>
        <p:blipFill>
          <a:blip r:embed="rId4">
            <a:alphaModFix/>
          </a:blip>
          <a:stretch/>
        </p:blipFill>
        <p:spPr bwMode="auto">
          <a:xfrm>
            <a:off x="7306674" y="2040350"/>
            <a:ext cx="426826" cy="426851"/>
          </a:xfrm>
          <a:prstGeom prst="rect">
            <a:avLst/>
          </a:prstGeom>
          <a:noFill/>
          <a:ln>
            <a:noFill/>
          </a:ln>
        </p:spPr>
      </p:pic>
      <p:pic>
        <p:nvPicPr>
          <p:cNvPr id="530809772" name="Google Shape;450;p46"/>
          <p:cNvPicPr/>
          <p:nvPr/>
        </p:nvPicPr>
        <p:blipFill>
          <a:blip r:embed="rId5">
            <a:alphaModFix/>
          </a:blip>
          <a:stretch/>
        </p:blipFill>
        <p:spPr bwMode="auto">
          <a:xfrm>
            <a:off x="1495850" y="2023374"/>
            <a:ext cx="443850" cy="443827"/>
          </a:xfrm>
          <a:prstGeom prst="rect">
            <a:avLst/>
          </a:prstGeom>
          <a:noFill/>
          <a:ln>
            <a:noFill/>
          </a:ln>
        </p:spPr>
      </p:pic>
      <p:sp>
        <p:nvSpPr>
          <p:cNvPr id="402061100" name="Google Shape;451;p46"/>
          <p:cNvSpPr txBox="1"/>
          <p:nvPr/>
        </p:nvSpPr>
        <p:spPr bwMode="auto">
          <a:xfrm>
            <a:off x="302575" y="827450"/>
            <a:ext cx="1832700" cy="4002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800"/>
              </a:spcAft>
              <a:buNone/>
              <a:defRPr/>
            </a:pPr>
            <a:r>
              <a:rPr lang="en" b="1">
                <a:solidFill>
                  <a:schemeClr val="dk1"/>
                </a:solidFill>
                <a:latin typeface="Calibri"/>
                <a:ea typeface="Calibri"/>
                <a:cs typeface="Calibri"/>
              </a:rPr>
              <a:t>Behara et al. (2020):</a:t>
            </a:r>
            <a:endParaRPr sz="1600" b="1"/>
          </a:p>
        </p:txBody>
      </p:sp>
      <p:sp>
        <p:nvSpPr>
          <p:cNvPr id="1171860806" name="Google Shape;452;p46"/>
          <p:cNvSpPr txBox="1"/>
          <p:nvPr/>
        </p:nvSpPr>
        <p:spPr bwMode="auto">
          <a:xfrm>
            <a:off x="122675" y="4280300"/>
            <a:ext cx="89847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defRPr/>
            </a:pPr>
            <a:r>
              <a:rPr lang="en" sz="1000" b="1">
                <a:solidFill>
                  <a:schemeClr val="dk1"/>
                </a:solidFill>
              </a:rPr>
              <a:t>Reference:</a:t>
            </a:r>
            <a:endParaRPr sz="1000" b="1">
              <a:solidFill>
                <a:schemeClr val="dk1"/>
              </a:solidFill>
            </a:endParaRPr>
          </a:p>
          <a:p>
            <a:pPr marL="0" lvl="0" indent="0" algn="just" rtl="0">
              <a:spcBef>
                <a:spcPts val="0"/>
              </a:spcBef>
              <a:spcAft>
                <a:spcPts val="0"/>
              </a:spcAft>
              <a:buNone/>
              <a:defRPr/>
            </a:pPr>
            <a:r>
              <a:rPr lang="en" sz="1000">
                <a:solidFill>
                  <a:schemeClr val="dk1"/>
                </a:solidFill>
              </a:rPr>
              <a:t>Behara, S., Poonawala, T., &amp; Thomas, T. (2020). Crystal structure classification in ABO3 perovskites via machine learning. </a:t>
            </a:r>
            <a:r>
              <a:rPr lang="en" sz="1000" i="1">
                <a:solidFill>
                  <a:schemeClr val="dk1"/>
                </a:solidFill>
              </a:rPr>
              <a:t>Computational Materials Science</a:t>
            </a:r>
            <a:r>
              <a:rPr lang="en" sz="1000">
                <a:solidFill>
                  <a:schemeClr val="dk1"/>
                </a:solidFill>
              </a:rPr>
              <a:t>, </a:t>
            </a:r>
            <a:r>
              <a:rPr lang="en" sz="1000" i="1">
                <a:solidFill>
                  <a:schemeClr val="dk1"/>
                </a:solidFill>
              </a:rPr>
              <a:t>188</a:t>
            </a:r>
            <a:r>
              <a:rPr lang="en" sz="1000">
                <a:solidFill>
                  <a:schemeClr val="dk1"/>
                </a:solidFill>
              </a:rPr>
              <a:t>, 110191. </a:t>
            </a:r>
            <a:r>
              <a:rPr lang="en" sz="1000" u="sng">
                <a:solidFill>
                  <a:schemeClr val="hlink"/>
                </a:solidFill>
                <a:hlinkClick r:id="rId6" tooltip=""/>
              </a:rPr>
              <a:t>https://doi.org/10.1016/j.commatsci.2020.110191</a:t>
            </a:r>
            <a:r>
              <a:rPr lang="en" sz="1000">
                <a:solidFill>
                  <a:schemeClr val="dk1"/>
                </a:solidFill>
              </a:rPr>
              <a:t>, Accepted 16 November 2020  </a:t>
            </a:r>
            <a:endParaRPr sz="1000">
              <a:solidFill>
                <a:schemeClr val="dk1"/>
              </a:solidFill>
            </a:endParaRPr>
          </a:p>
          <a:p>
            <a:pPr marL="0" lvl="0" indent="0" algn="l" rtl="0">
              <a:spcBef>
                <a:spcPts val="0"/>
              </a:spcBef>
              <a:spcAft>
                <a:spcPts val="0"/>
              </a:spcAft>
              <a:buNone/>
              <a:defRPr/>
            </a:pPr>
            <a:endParaRPr sz="1000">
              <a:solidFill>
                <a:schemeClr val="dk1"/>
              </a:solidFill>
            </a:endParaRPr>
          </a:p>
          <a:p>
            <a:pPr marL="0" lvl="0" indent="0" algn="just" rtl="0">
              <a:spcBef>
                <a:spcPts val="0"/>
              </a:spcBef>
              <a:spcAft>
                <a:spcPts val="0"/>
              </a:spcAft>
              <a:buNone/>
              <a:defRPr/>
            </a:pPr>
            <a:r>
              <a:rPr lang="en" sz="1000">
                <a:solidFill>
                  <a:schemeClr val="dk1"/>
                </a:solidFill>
              </a:rPr>
              <a:t>  </a:t>
            </a:r>
            <a:endParaRPr sz="1000">
              <a:solidFill>
                <a:schemeClr val="dk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ONLYOFFICE/9.0.4.50</Application>
  <PresentationFormat>On-screen Show (4:3)</PresentationFormat>
  <Paragraphs>0</Paragraphs>
  <Slides>38</Slides>
  <Notes>38</Notes>
  <HiddenSlides>0</HiddenSlides>
  <MMClips>2</MMClips>
  <ScaleCrop>0</ScaleCrop>
  <HeadingPairs>
    <vt:vector size="4" baseType="variant">
      <vt:variant>
        <vt:lpstr>Theme</vt:lpstr>
      </vt:variant>
      <vt:variant>
        <vt:i4>3</vt:i4>
      </vt:variant>
      <vt:variant>
        <vt:lpstr>Slide Titles</vt:lpstr>
      </vt:variant>
      <vt:variant>
        <vt:i4>38</vt:i4>
      </vt:variant>
    </vt:vector>
  </HeadingPairs>
  <TitlesOfParts>
    <vt:vector size="41" baseType="lpstr">
      <vt:lpstr>Theme 1</vt:lpstr>
      <vt:lpstr>Theme 2</vt:lpstr>
      <vt:lpstr>Theme 3</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
  <cp:revision>2</cp:revision>
  <dcterms:modified xsi:type="dcterms:W3CDTF">2025-10-01T02:09:14Z</dcterms:modified>
</cp:coreProperties>
</file>